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65" r:id="rId3"/>
    <p:sldId id="354" r:id="rId4"/>
    <p:sldId id="366" r:id="rId5"/>
    <p:sldId id="335" r:id="rId6"/>
    <p:sldId id="368" r:id="rId7"/>
    <p:sldId id="369" r:id="rId8"/>
    <p:sldId id="358" r:id="rId9"/>
    <p:sldId id="340" r:id="rId10"/>
    <p:sldId id="341" r:id="rId11"/>
    <p:sldId id="343" r:id="rId12"/>
    <p:sldId id="344" r:id="rId13"/>
    <p:sldId id="347" r:id="rId14"/>
    <p:sldId id="348" r:id="rId15"/>
    <p:sldId id="349" r:id="rId16"/>
    <p:sldId id="350" r:id="rId17"/>
    <p:sldId id="351" r:id="rId18"/>
    <p:sldId id="370" r:id="rId19"/>
    <p:sldId id="371" r:id="rId20"/>
    <p:sldId id="367" r:id="rId21"/>
    <p:sldId id="372" r:id="rId22"/>
    <p:sldId id="364" r:id="rId23"/>
    <p:sldId id="363" r:id="rId24"/>
    <p:sldId id="257" r:id="rId25"/>
    <p:sldId id="3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69DF23-A841-2E70-1DE5-9C0815E54061}" name="Fields, Shawn" initials="FS" userId="S::sfields@post.edu::d4d9be4d-64c5-4e79-958a-a8fe411bc1fc" providerId="AD"/>
  <p188:author id="{EAB023CF-F62D-3119-CB80-584BE91DFC97}" name="Jessica Stephenson" initials="JS" userId="S::jstephenson@educationdynamics.com::2815473d-844d-4fb3-95c8-93b3357f33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E1"/>
    <a:srgbClr val="FF8300"/>
    <a:srgbClr val="76236C"/>
    <a:srgbClr val="632D50"/>
    <a:srgbClr val="A51890"/>
    <a:srgbClr val="DC5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6" autoAdjust="0"/>
    <p:restoredTop sz="95000" autoAdjust="0"/>
  </p:normalViewPr>
  <p:slideViewPr>
    <p:cSldViewPr snapToGrid="0">
      <p:cViewPr varScale="1">
        <p:scale>
          <a:sx n="89" d="100"/>
          <a:sy n="89" d="100"/>
        </p:scale>
        <p:origin x="64" y="412"/>
      </p:cViewPr>
      <p:guideLst/>
    </p:cSldViewPr>
  </p:slid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85F6F-F4AC-4AD1-AC1E-9DF88099C1CD}" type="datetimeFigureOut">
              <a:rPr lang="en-US" smtClean="0"/>
              <a:t>5/1/2023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8D0F3-7EB5-48AB-947C-AEF0981C4FAE}" type="slidenum">
              <a:rPr lang="en-US" smtClean="0"/>
              <a:t>‹#›</a:t>
            </a:fld>
            <a:endParaRPr lang="en-US" dirty="0"/>
          </a:p>
        </p:txBody>
      </p:sp>
    </p:spTree>
    <p:extLst>
      <p:ext uri="{BB962C8B-B14F-4D97-AF65-F5344CB8AC3E}">
        <p14:creationId xmlns:p14="http://schemas.microsoft.com/office/powerpoint/2010/main" val="271894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t</a:t>
            </a:r>
          </a:p>
        </p:txBody>
      </p:sp>
      <p:sp>
        <p:nvSpPr>
          <p:cNvPr id="3" name="Subtitle 2"/>
          <p:cNvSpPr>
            <a:spLocks noGrp="1"/>
          </p:cNvSpPr>
          <p:nvPr>
            <p:ph type="subTitle" idx="1" hasCustomPrompt="1"/>
          </p:nvPr>
        </p:nvSpPr>
        <p:spPr>
          <a:xfrm>
            <a:off x="2295299" y="4549205"/>
            <a:ext cx="7570319" cy="1752600"/>
          </a:xfrm>
        </p:spPr>
        <p:txBody>
          <a:bodyPr>
            <a:normAutofit/>
          </a:bodyPr>
          <a:lstStyle>
            <a:lvl1pPr marL="0" indent="0" algn="ctr">
              <a:buNone/>
              <a:defRPr sz="3000" b="1">
                <a:solidFill>
                  <a:srgbClr val="F6831F"/>
                </a:solidFill>
                <a:latin typeface="Newslab" charset="0"/>
                <a:ea typeface="Newslab" charset="0"/>
                <a:cs typeface="Newslab"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4" name="Picture 3"/>
          <p:cNvPicPr>
            <a:picLocks noChangeAspect="1"/>
          </p:cNvPicPr>
          <p:nvPr userDrawn="1"/>
        </p:nvPicPr>
        <p:blipFill>
          <a:blip r:embed="rId2"/>
          <a:stretch>
            <a:fillRect/>
          </a:stretch>
        </p:blipFill>
        <p:spPr>
          <a:xfrm>
            <a:off x="839496" y="3219669"/>
            <a:ext cx="1473163" cy="917043"/>
          </a:xfrm>
          <a:prstGeom prst="rect">
            <a:avLst/>
          </a:prstGeom>
        </p:spPr>
      </p:pic>
      <p:sp>
        <p:nvSpPr>
          <p:cNvPr id="5" name="Round Diagonal Corner Rectangle 4"/>
          <p:cNvSpPr/>
          <p:nvPr userDrawn="1"/>
        </p:nvSpPr>
        <p:spPr>
          <a:xfrm>
            <a:off x="307872" y="204253"/>
            <a:ext cx="11545173" cy="6420633"/>
          </a:xfrm>
          <a:prstGeom prst="round2DiagRect">
            <a:avLst>
              <a:gd name="adj1" fmla="val 5144"/>
              <a:gd name="adj2" fmla="val 0"/>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8312"/>
            <a:ext cx="12192000" cy="1764014"/>
          </a:xfrm>
          <a:prstGeom prst="rect">
            <a:avLst/>
          </a:prstGeom>
          <a:ln w="12700">
            <a:solidFill>
              <a:schemeClr val="bg1"/>
            </a:solidFill>
          </a:ln>
        </p:spPr>
      </p:pic>
      <p:sp>
        <p:nvSpPr>
          <p:cNvPr id="6" name="Rectangle 5"/>
          <p:cNvSpPr/>
          <p:nvPr userDrawn="1"/>
        </p:nvSpPr>
        <p:spPr>
          <a:xfrm>
            <a:off x="0" y="-4730"/>
            <a:ext cx="12192000" cy="1193042"/>
          </a:xfrm>
          <a:prstGeom prst="rect">
            <a:avLst/>
          </a:prstGeom>
          <a:solidFill>
            <a:srgbClr val="642B4F"/>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2952326"/>
            <a:ext cx="12192000" cy="1407654"/>
          </a:xfrm>
          <a:prstGeom prst="rect">
            <a:avLst/>
          </a:prstGeom>
          <a:solidFill>
            <a:srgbClr val="F6831F"/>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itle 15"/>
          <p:cNvSpPr>
            <a:spLocks noGrp="1"/>
          </p:cNvSpPr>
          <p:nvPr>
            <p:ph type="title" hasCustomPrompt="1"/>
          </p:nvPr>
        </p:nvSpPr>
        <p:spPr>
          <a:xfrm>
            <a:off x="609600" y="3141552"/>
            <a:ext cx="10972800" cy="982397"/>
          </a:xfrm>
        </p:spPr>
        <p:txBody>
          <a:bodyPr>
            <a:normAutofit/>
          </a:bodyPr>
          <a:lstStyle>
            <a:lvl1pPr algn="ctr">
              <a:defRPr sz="4000" b="1" i="0">
                <a:latin typeface="Newslab" charset="0"/>
                <a:ea typeface="Newslab" charset="0"/>
                <a:cs typeface="Newslab" charset="0"/>
              </a:defRPr>
            </a:lvl1pPr>
          </a:lstStyle>
          <a:p>
            <a:r>
              <a:rPr lang="en-US"/>
              <a:t>Title of Presentation</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5949" y="5889801"/>
            <a:ext cx="2726575" cy="896624"/>
          </a:xfrm>
          <a:prstGeom prst="rect">
            <a:avLst/>
          </a:prstGeom>
        </p:spPr>
      </p:pic>
      <p:sp>
        <p:nvSpPr>
          <p:cNvPr id="11" name="Text Placeholder 10"/>
          <p:cNvSpPr>
            <a:spLocks noGrp="1"/>
          </p:cNvSpPr>
          <p:nvPr>
            <p:ph type="body" sz="quarter" idx="10"/>
          </p:nvPr>
        </p:nvSpPr>
        <p:spPr>
          <a:xfrm>
            <a:off x="609600" y="6357430"/>
            <a:ext cx="2821517" cy="285997"/>
          </a:xfrm>
        </p:spPr>
        <p:txBody>
          <a:bodyPr>
            <a:normAutofit/>
          </a:bodyPr>
          <a:lstStyle>
            <a:lvl1pPr marL="0" indent="0">
              <a:buNone/>
              <a:defRPr sz="1200">
                <a:solidFill>
                  <a:srgbClr val="642B4F"/>
                </a:solidFill>
              </a:defRPr>
            </a:lvl1pPr>
          </a:lstStyle>
          <a:p>
            <a:pPr marL="230188" marR="0" lvl="0" indent="-230188" algn="l" defTabSz="457200" rtl="0" eaLnBrk="1" fontAlgn="auto" latinLnBrk="0" hangingPunct="1">
              <a:lnSpc>
                <a:spcPct val="100000"/>
              </a:lnSpc>
              <a:spcBef>
                <a:spcPct val="20000"/>
              </a:spcBef>
              <a:spcAft>
                <a:spcPts val="0"/>
              </a:spcAft>
              <a:buClr>
                <a:schemeClr val="accent6"/>
              </a:buClr>
              <a:buSzTx/>
              <a:tabLst/>
              <a:defRPr/>
            </a:pPr>
            <a:r>
              <a:rPr lang="en-US"/>
              <a:t>Click to edit Master text styles</a:t>
            </a:r>
          </a:p>
        </p:txBody>
      </p:sp>
    </p:spTree>
    <p:extLst>
      <p:ext uri="{BB962C8B-B14F-4D97-AF65-F5344CB8AC3E}">
        <p14:creationId xmlns:p14="http://schemas.microsoft.com/office/powerpoint/2010/main" val="10916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4254"/>
            <a:ext cx="9349648" cy="982397"/>
          </a:xfrm>
        </p:spPr>
        <p:txBody>
          <a:bodyPr>
            <a:normAutofit/>
          </a:bodyPr>
          <a:lstStyle>
            <a:lvl1pPr>
              <a:defRPr sz="2800" b="1">
                <a:solidFill>
                  <a:srgbClr val="642B4F"/>
                </a:solidFill>
                <a:latin typeface="Newslab" charset="0"/>
                <a:ea typeface="Newslab" charset="0"/>
                <a:cs typeface="Newslab" charset="0"/>
              </a:defRPr>
            </a:lvl1pPr>
          </a:lstStyle>
          <a:p>
            <a:r>
              <a:rPr lang="en-US"/>
              <a:t>Click to Edit Slide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444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4254"/>
            <a:ext cx="9070555" cy="982397"/>
          </a:xfrm>
        </p:spPr>
        <p:txBody>
          <a:bodyPr>
            <a:normAutofit/>
          </a:bodyPr>
          <a:lstStyle>
            <a:lvl1pPr>
              <a:defRPr sz="2800" b="1">
                <a:solidFill>
                  <a:srgbClr val="642B4F"/>
                </a:solidFill>
                <a:latin typeface="Newslab" charset="0"/>
                <a:ea typeface="Newslab" charset="0"/>
                <a:cs typeface="Newslab" charset="0"/>
              </a:defRPr>
            </a:lvl1pPr>
          </a:lstStyle>
          <a:p>
            <a:r>
              <a:rPr lang="en-US"/>
              <a:t>Click to Edit Slide Title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5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ctr">
            <a:normAutofit/>
          </a:bodyPr>
          <a:lstStyle>
            <a:lvl1pPr algn="l">
              <a:defRPr sz="1600" b="1">
                <a:solidFill>
                  <a:srgbClr val="642B4F"/>
                </a:solidFill>
                <a:latin typeface="Newslab" charset="0"/>
                <a:ea typeface="Newslab" charset="0"/>
                <a:cs typeface="Newslab" charset="0"/>
              </a:defRPr>
            </a:lvl1pPr>
          </a:lstStyle>
          <a:p>
            <a:r>
              <a:rPr lang="en-US"/>
              <a:t>Click to edit Master title style</a:t>
            </a:r>
          </a:p>
        </p:txBody>
      </p:sp>
      <p:sp>
        <p:nvSpPr>
          <p:cNvPr id="3" name="Content Placeholder 2"/>
          <p:cNvSpPr>
            <a:spLocks noGrp="1"/>
          </p:cNvSpPr>
          <p:nvPr>
            <p:ph idx="1" hasCustomPrompt="1"/>
          </p:nvPr>
        </p:nvSpPr>
        <p:spPr>
          <a:xfrm>
            <a:off x="4781423" y="273051"/>
            <a:ext cx="5647879" cy="5853113"/>
          </a:xfrm>
        </p:spPr>
        <p:txBody>
          <a:bodyPr/>
          <a:lstStyle>
            <a:lvl1pPr>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000">
                <a:solidFill>
                  <a:srgbClr val="F683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11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642B4F"/>
                </a:solidFill>
                <a:latin typeface="Newslab" charset="0"/>
                <a:ea typeface="Newslab" charset="0"/>
                <a:cs typeface="Newslab" charset="0"/>
              </a:defRPr>
            </a:lvl1pPr>
          </a:lstStyle>
          <a:p>
            <a:r>
              <a:rPr lang="en-US"/>
              <a:t>Click to edit Master title style</a:t>
            </a:r>
          </a:p>
        </p:txBody>
      </p:sp>
      <p:sp>
        <p:nvSpPr>
          <p:cNvPr id="3" name="Picture Placeholder 2"/>
          <p:cNvSpPr>
            <a:spLocks noGrp="1"/>
          </p:cNvSpPr>
          <p:nvPr>
            <p:ph type="pic" idx="1"/>
          </p:nvPr>
        </p:nvSpPr>
        <p:spPr>
          <a:xfrm>
            <a:off x="1219202" y="1498294"/>
            <a:ext cx="10018005" cy="3229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F683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882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04254"/>
            <a:ext cx="9833113" cy="982397"/>
          </a:xfrm>
        </p:spPr>
        <p:txBody>
          <a:bodyPr>
            <a:normAutofit/>
          </a:bodyPr>
          <a:lstStyle>
            <a:lvl1pPr>
              <a:defRPr sz="2800" b="1">
                <a:solidFill>
                  <a:srgbClr val="642B4F"/>
                </a:solidFill>
                <a:latin typeface="Newslab" charset="0"/>
                <a:ea typeface="Newslab" charset="0"/>
                <a:cs typeface="Newslab" charset="0"/>
              </a:defRPr>
            </a:lvl1pPr>
          </a:lstStyle>
          <a:p>
            <a:r>
              <a:rPr lang="en-US"/>
              <a:t>Click to Edit Slide Title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55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63041"/>
            <a:ext cx="2743200" cy="4663123"/>
          </a:xfrm>
        </p:spPr>
        <p:txBody>
          <a:bodyPr vert="eaVert"/>
          <a:lstStyle>
            <a:lvl1pPr>
              <a:defRPr>
                <a:solidFill>
                  <a:srgbClr val="642B4F"/>
                </a:solidFill>
                <a:latin typeface="Newslab" charset="0"/>
                <a:ea typeface="Newslab" charset="0"/>
                <a:cs typeface="Newslab" charset="0"/>
              </a:defRPr>
            </a:lvl1pPr>
          </a:lstStyle>
          <a:p>
            <a:r>
              <a:rPr lang="en-US"/>
              <a:t>Click to edit Master title style</a:t>
            </a:r>
          </a:p>
        </p:txBody>
      </p:sp>
      <p:sp>
        <p:nvSpPr>
          <p:cNvPr id="3" name="Vertical Text Placeholder 2"/>
          <p:cNvSpPr>
            <a:spLocks noGrp="1"/>
          </p:cNvSpPr>
          <p:nvPr>
            <p:ph type="body" orient="vert" idx="1"/>
          </p:nvPr>
        </p:nvSpPr>
        <p:spPr>
          <a:xfrm>
            <a:off x="609600" y="1463041"/>
            <a:ext cx="8026400" cy="46631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636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7634-61E9-AC1F-723A-FCAFC075D6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F64217-6DB9-8E2E-6942-C30A7E058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B6951B-D97C-9BBD-4E5A-E13A232A3CBC}"/>
              </a:ext>
            </a:extLst>
          </p:cNvPr>
          <p:cNvSpPr>
            <a:spLocks noGrp="1"/>
          </p:cNvSpPr>
          <p:nvPr>
            <p:ph type="dt" sz="half" idx="10"/>
          </p:nvPr>
        </p:nvSpPr>
        <p:spPr/>
        <p:txBody>
          <a:bodyPr/>
          <a:lstStyle/>
          <a:p>
            <a:fld id="{D6EE9DD8-EC7B-4B66-AE43-C65449D484FB}" type="datetimeFigureOut">
              <a:rPr lang="en-US" smtClean="0"/>
              <a:t>5/1/2023</a:t>
            </a:fld>
            <a:endParaRPr lang="en-US" dirty="0"/>
          </a:p>
        </p:txBody>
      </p:sp>
      <p:sp>
        <p:nvSpPr>
          <p:cNvPr id="5" name="Footer Placeholder 4">
            <a:extLst>
              <a:ext uri="{FF2B5EF4-FFF2-40B4-BE49-F238E27FC236}">
                <a16:creationId xmlns:a16="http://schemas.microsoft.com/office/drawing/2014/main" id="{0D8A1377-E695-6A8B-C2D8-A8414B4A68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CA90D3-4C7B-369D-B5A4-BE4D6FE1C996}"/>
              </a:ext>
            </a:extLst>
          </p:cNvPr>
          <p:cNvSpPr>
            <a:spLocks noGrp="1"/>
          </p:cNvSpPr>
          <p:nvPr>
            <p:ph type="sldNum" sz="quarter" idx="12"/>
          </p:nvPr>
        </p:nvSpPr>
        <p:spPr/>
        <p:txBody>
          <a:bodyPr/>
          <a:lstStyle/>
          <a:p>
            <a:fld id="{4F731246-F6C6-4065-8423-CB134F087B52}" type="slidenum">
              <a:rPr lang="en-US" smtClean="0"/>
              <a:t>‹#›</a:t>
            </a:fld>
            <a:endParaRPr lang="en-US" dirty="0"/>
          </a:p>
        </p:txBody>
      </p:sp>
    </p:spTree>
    <p:extLst>
      <p:ext uri="{BB962C8B-B14F-4D97-AF65-F5344CB8AC3E}">
        <p14:creationId xmlns:p14="http://schemas.microsoft.com/office/powerpoint/2010/main" val="408780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2FAB-39E6-8452-B732-9F1137001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DDD54-EB41-DB6A-1DA2-AC47C8E70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F6B5E-68B6-C251-8E3C-3F8F03B9E491}"/>
              </a:ext>
            </a:extLst>
          </p:cNvPr>
          <p:cNvSpPr>
            <a:spLocks noGrp="1"/>
          </p:cNvSpPr>
          <p:nvPr>
            <p:ph type="dt" sz="half" idx="10"/>
          </p:nvPr>
        </p:nvSpPr>
        <p:spPr/>
        <p:txBody>
          <a:bodyPr/>
          <a:lstStyle/>
          <a:p>
            <a:fld id="{D6EE9DD8-EC7B-4B66-AE43-C65449D484FB}" type="datetimeFigureOut">
              <a:rPr lang="en-US" smtClean="0"/>
              <a:t>5/1/2023</a:t>
            </a:fld>
            <a:endParaRPr lang="en-US" dirty="0"/>
          </a:p>
        </p:txBody>
      </p:sp>
      <p:sp>
        <p:nvSpPr>
          <p:cNvPr id="5" name="Footer Placeholder 4">
            <a:extLst>
              <a:ext uri="{FF2B5EF4-FFF2-40B4-BE49-F238E27FC236}">
                <a16:creationId xmlns:a16="http://schemas.microsoft.com/office/drawing/2014/main" id="{F6540CC5-C04F-FE67-6E1E-47CB015304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F45C98-F01B-5777-1576-69547B993E68}"/>
              </a:ext>
            </a:extLst>
          </p:cNvPr>
          <p:cNvSpPr>
            <a:spLocks noGrp="1"/>
          </p:cNvSpPr>
          <p:nvPr>
            <p:ph type="sldNum" sz="quarter" idx="12"/>
          </p:nvPr>
        </p:nvSpPr>
        <p:spPr/>
        <p:txBody>
          <a:bodyPr/>
          <a:lstStyle/>
          <a:p>
            <a:fld id="{4F731246-F6C6-4065-8423-CB134F087B52}" type="slidenum">
              <a:rPr lang="en-US" smtClean="0"/>
              <a:t>‹#›</a:t>
            </a:fld>
            <a:endParaRPr lang="en-US" dirty="0"/>
          </a:p>
        </p:txBody>
      </p:sp>
    </p:spTree>
    <p:extLst>
      <p:ext uri="{BB962C8B-B14F-4D97-AF65-F5344CB8AC3E}">
        <p14:creationId xmlns:p14="http://schemas.microsoft.com/office/powerpoint/2010/main" val="324446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t</a:t>
            </a:r>
          </a:p>
        </p:txBody>
      </p:sp>
      <p:sp>
        <p:nvSpPr>
          <p:cNvPr id="3" name="Subtitle 2"/>
          <p:cNvSpPr>
            <a:spLocks noGrp="1"/>
          </p:cNvSpPr>
          <p:nvPr>
            <p:ph type="subTitle" idx="1" hasCustomPrompt="1"/>
          </p:nvPr>
        </p:nvSpPr>
        <p:spPr>
          <a:xfrm>
            <a:off x="2295299" y="4549205"/>
            <a:ext cx="7570319" cy="1752600"/>
          </a:xfrm>
        </p:spPr>
        <p:txBody>
          <a:bodyPr>
            <a:normAutofit/>
          </a:bodyPr>
          <a:lstStyle>
            <a:lvl1pPr marL="0" indent="0" algn="ctr">
              <a:buNone/>
              <a:defRPr sz="3000" b="1">
                <a:solidFill>
                  <a:srgbClr val="F6831F"/>
                </a:solidFill>
                <a:latin typeface="Newslab" charset="0"/>
                <a:ea typeface="Newslab" charset="0"/>
                <a:cs typeface="Newslab"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4" name="Picture 3"/>
          <p:cNvPicPr>
            <a:picLocks noChangeAspect="1"/>
          </p:cNvPicPr>
          <p:nvPr userDrawn="1"/>
        </p:nvPicPr>
        <p:blipFill>
          <a:blip r:embed="rId2"/>
          <a:stretch>
            <a:fillRect/>
          </a:stretch>
        </p:blipFill>
        <p:spPr>
          <a:xfrm>
            <a:off x="839496" y="3219669"/>
            <a:ext cx="1473163" cy="917043"/>
          </a:xfrm>
          <a:prstGeom prst="rect">
            <a:avLst/>
          </a:prstGeom>
        </p:spPr>
      </p:pic>
      <p:sp>
        <p:nvSpPr>
          <p:cNvPr id="5" name="Round Diagonal Corner Rectangle 4"/>
          <p:cNvSpPr/>
          <p:nvPr userDrawn="1"/>
        </p:nvSpPr>
        <p:spPr>
          <a:xfrm>
            <a:off x="307872" y="204253"/>
            <a:ext cx="11545173" cy="6420633"/>
          </a:xfrm>
          <a:prstGeom prst="round2DiagRect">
            <a:avLst>
              <a:gd name="adj1" fmla="val 5144"/>
              <a:gd name="adj2" fmla="val 0"/>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userDrawn="1"/>
        </p:nvSpPr>
        <p:spPr>
          <a:xfrm>
            <a:off x="0" y="0"/>
            <a:ext cx="12192000" cy="1193042"/>
          </a:xfrm>
          <a:prstGeom prst="rect">
            <a:avLst/>
          </a:prstGeom>
          <a:solidFill>
            <a:srgbClr val="642B4F"/>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2952326"/>
            <a:ext cx="12192000" cy="1407654"/>
          </a:xfrm>
          <a:prstGeom prst="rect">
            <a:avLst/>
          </a:prstGeom>
          <a:solidFill>
            <a:srgbClr val="F6831F"/>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itle 15"/>
          <p:cNvSpPr>
            <a:spLocks noGrp="1"/>
          </p:cNvSpPr>
          <p:nvPr>
            <p:ph type="title" hasCustomPrompt="1"/>
          </p:nvPr>
        </p:nvSpPr>
        <p:spPr>
          <a:xfrm>
            <a:off x="609600" y="3138241"/>
            <a:ext cx="10972800" cy="982397"/>
          </a:xfrm>
        </p:spPr>
        <p:txBody>
          <a:bodyPr>
            <a:normAutofit/>
          </a:bodyPr>
          <a:lstStyle>
            <a:lvl1pPr algn="ctr">
              <a:defRPr sz="4000" b="1" i="0">
                <a:latin typeface="Newslab" charset="0"/>
                <a:ea typeface="Newslab" charset="0"/>
                <a:cs typeface="Newslab" charset="0"/>
              </a:defRPr>
            </a:lvl1pPr>
          </a:lstStyle>
          <a:p>
            <a:r>
              <a:rPr lang="en-US"/>
              <a:t>Title of Presentation</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5949" y="5889801"/>
            <a:ext cx="2726575" cy="896624"/>
          </a:xfrm>
          <a:prstGeom prst="rect">
            <a:avLst/>
          </a:prstGeom>
        </p:spPr>
      </p:pic>
      <p:sp>
        <p:nvSpPr>
          <p:cNvPr id="15" name="Picture Placeholder 10"/>
          <p:cNvSpPr>
            <a:spLocks noGrp="1"/>
          </p:cNvSpPr>
          <p:nvPr>
            <p:ph type="pic" sz="quarter" idx="11"/>
          </p:nvPr>
        </p:nvSpPr>
        <p:spPr>
          <a:xfrm>
            <a:off x="4047242" y="1193041"/>
            <a:ext cx="4053732" cy="1756919"/>
          </a:xfrm>
        </p:spPr>
        <p:txBody>
          <a:bodyPr anchor="ctr">
            <a:normAutofit/>
          </a:bodyPr>
          <a:lstStyle>
            <a:lvl1pPr algn="ctr">
              <a:defRPr sz="2400"/>
            </a:lvl1pPr>
          </a:lstStyle>
          <a:p>
            <a:r>
              <a:rPr lang="en-US" dirty="0"/>
              <a:t>Drag picture to placeholder or click icon to add</a:t>
            </a:r>
          </a:p>
        </p:txBody>
      </p:sp>
      <p:sp>
        <p:nvSpPr>
          <p:cNvPr id="17" name="Picture Placeholder 10"/>
          <p:cNvSpPr>
            <a:spLocks noGrp="1"/>
          </p:cNvSpPr>
          <p:nvPr>
            <p:ph type="pic" sz="quarter" idx="12"/>
          </p:nvPr>
        </p:nvSpPr>
        <p:spPr>
          <a:xfrm>
            <a:off x="8100975" y="1193040"/>
            <a:ext cx="4091027" cy="1756921"/>
          </a:xfrm>
        </p:spPr>
        <p:txBody>
          <a:bodyPr anchor="ctr">
            <a:normAutofit/>
          </a:bodyPr>
          <a:lstStyle>
            <a:lvl1pPr algn="ctr">
              <a:defRPr sz="2400"/>
            </a:lvl1pPr>
          </a:lstStyle>
          <a:p>
            <a:r>
              <a:rPr lang="en-US" dirty="0"/>
              <a:t>Drag picture to placeholder or click icon to add</a:t>
            </a:r>
          </a:p>
        </p:txBody>
      </p:sp>
      <p:sp>
        <p:nvSpPr>
          <p:cNvPr id="11" name="Picture Placeholder 10"/>
          <p:cNvSpPr>
            <a:spLocks noGrp="1"/>
          </p:cNvSpPr>
          <p:nvPr>
            <p:ph type="pic" sz="quarter" idx="10"/>
          </p:nvPr>
        </p:nvSpPr>
        <p:spPr>
          <a:xfrm>
            <a:off x="1" y="1193040"/>
            <a:ext cx="4047241" cy="1752602"/>
          </a:xfrm>
        </p:spPr>
        <p:txBody>
          <a:bodyPr anchor="ctr">
            <a:normAutofit/>
          </a:bodyPr>
          <a:lstStyle>
            <a:lvl1pPr algn="ctr">
              <a:defRPr sz="2400"/>
            </a:lvl1pPr>
          </a:lstStyle>
          <a:p>
            <a:r>
              <a:rPr lang="en-US" dirty="0"/>
              <a:t>Drag picture to placeholder or click icon to add</a:t>
            </a:r>
          </a:p>
        </p:txBody>
      </p:sp>
      <p:sp>
        <p:nvSpPr>
          <p:cNvPr id="14" name="Text Placeholder 10"/>
          <p:cNvSpPr>
            <a:spLocks noGrp="1"/>
          </p:cNvSpPr>
          <p:nvPr>
            <p:ph type="body" sz="quarter" idx="13"/>
          </p:nvPr>
        </p:nvSpPr>
        <p:spPr>
          <a:xfrm>
            <a:off x="609600" y="6357430"/>
            <a:ext cx="2821517" cy="285997"/>
          </a:xfrm>
        </p:spPr>
        <p:txBody>
          <a:bodyPr>
            <a:normAutofit/>
          </a:bodyPr>
          <a:lstStyle>
            <a:lvl1pPr marL="0" indent="0">
              <a:buNone/>
              <a:defRPr sz="1200">
                <a:solidFill>
                  <a:srgbClr val="642B4F"/>
                </a:solidFill>
              </a:defRPr>
            </a:lvl1pPr>
          </a:lstStyle>
          <a:p>
            <a:pPr marL="230188" marR="0" lvl="0" indent="-230188" algn="l" defTabSz="457200" rtl="0" eaLnBrk="1" fontAlgn="auto" latinLnBrk="0" hangingPunct="1">
              <a:lnSpc>
                <a:spcPct val="100000"/>
              </a:lnSpc>
              <a:spcBef>
                <a:spcPct val="20000"/>
              </a:spcBef>
              <a:spcAft>
                <a:spcPts val="0"/>
              </a:spcAft>
              <a:buClr>
                <a:schemeClr val="accent6"/>
              </a:buClr>
              <a:buSzTx/>
              <a:tabLst/>
              <a:defRPr/>
            </a:pPr>
            <a:r>
              <a:rPr lang="en-US"/>
              <a:t>Click to edit Master text styles</a:t>
            </a:r>
          </a:p>
        </p:txBody>
      </p:sp>
    </p:spTree>
    <p:extLst>
      <p:ext uri="{BB962C8B-B14F-4D97-AF65-F5344CB8AC3E}">
        <p14:creationId xmlns:p14="http://schemas.microsoft.com/office/powerpoint/2010/main" val="2216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6562" y="657433"/>
            <a:ext cx="9340484" cy="487583"/>
          </a:xfrm>
        </p:spPr>
        <p:txBody>
          <a:bodyPr>
            <a:normAutofit/>
          </a:bodyPr>
          <a:lstStyle>
            <a:lvl1pPr marL="0" indent="0" algn="l">
              <a:buNone/>
              <a:defRPr sz="2000" b="1">
                <a:solidFill>
                  <a:srgbClr val="F6831F"/>
                </a:solidFill>
                <a:latin typeface="Newslab" charset="0"/>
                <a:ea typeface="Newslab" charset="0"/>
                <a:cs typeface="Newslab"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pic>
        <p:nvPicPr>
          <p:cNvPr id="4" name="Picture 3"/>
          <p:cNvPicPr>
            <a:picLocks noChangeAspect="1"/>
          </p:cNvPicPr>
          <p:nvPr userDrawn="1"/>
        </p:nvPicPr>
        <p:blipFill>
          <a:blip r:embed="rId2"/>
          <a:stretch>
            <a:fillRect/>
          </a:stretch>
        </p:blipFill>
        <p:spPr>
          <a:xfrm>
            <a:off x="839496" y="3219669"/>
            <a:ext cx="1473163" cy="917043"/>
          </a:xfrm>
          <a:prstGeom prst="rect">
            <a:avLst/>
          </a:prstGeom>
        </p:spPr>
      </p:pic>
      <p:sp>
        <p:nvSpPr>
          <p:cNvPr id="16" name="Title 15"/>
          <p:cNvSpPr>
            <a:spLocks noGrp="1"/>
          </p:cNvSpPr>
          <p:nvPr>
            <p:ph type="title" hasCustomPrompt="1"/>
          </p:nvPr>
        </p:nvSpPr>
        <p:spPr>
          <a:xfrm>
            <a:off x="486562" y="196739"/>
            <a:ext cx="9340484" cy="564435"/>
          </a:xfrm>
        </p:spPr>
        <p:txBody>
          <a:bodyPr>
            <a:normAutofit/>
          </a:bodyPr>
          <a:lstStyle>
            <a:lvl1pPr algn="l">
              <a:defRPr sz="2800" b="1" i="0" baseline="0">
                <a:solidFill>
                  <a:srgbClr val="642B4F"/>
                </a:solidFill>
                <a:latin typeface="Newslab" charset="0"/>
                <a:ea typeface="Newslab" charset="0"/>
                <a:cs typeface="Newslab" charset="0"/>
              </a:defRPr>
            </a:lvl1pPr>
          </a:lstStyle>
          <a:p>
            <a:r>
              <a:rPr lang="en-US"/>
              <a:t>Click to Edit Slide Title</a:t>
            </a:r>
          </a:p>
        </p:txBody>
      </p:sp>
      <p:sp>
        <p:nvSpPr>
          <p:cNvPr id="17" name="Content Placeholder 16"/>
          <p:cNvSpPr>
            <a:spLocks noGrp="1"/>
          </p:cNvSpPr>
          <p:nvPr>
            <p:ph sz="quarter" idx="13"/>
          </p:nvPr>
        </p:nvSpPr>
        <p:spPr>
          <a:xfrm>
            <a:off x="486833" y="1539875"/>
            <a:ext cx="11354440" cy="4548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47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39496" y="3219669"/>
            <a:ext cx="1473163" cy="917043"/>
          </a:xfrm>
          <a:prstGeom prst="rect">
            <a:avLst/>
          </a:prstGeom>
        </p:spPr>
      </p:pic>
      <p:sp>
        <p:nvSpPr>
          <p:cNvPr id="16" name="Title 15"/>
          <p:cNvSpPr>
            <a:spLocks noGrp="1"/>
          </p:cNvSpPr>
          <p:nvPr>
            <p:ph type="title" hasCustomPrompt="1"/>
          </p:nvPr>
        </p:nvSpPr>
        <p:spPr>
          <a:xfrm>
            <a:off x="486562" y="196739"/>
            <a:ext cx="9340484" cy="564435"/>
          </a:xfrm>
        </p:spPr>
        <p:txBody>
          <a:bodyPr>
            <a:normAutofit/>
          </a:bodyPr>
          <a:lstStyle>
            <a:lvl1pPr algn="l">
              <a:defRPr sz="2800" b="1" i="0" baseline="0">
                <a:solidFill>
                  <a:srgbClr val="642B4F"/>
                </a:solidFill>
                <a:latin typeface="Newslab" charset="0"/>
                <a:ea typeface="Newslab" charset="0"/>
                <a:cs typeface="Newslab" charset="0"/>
              </a:defRPr>
            </a:lvl1pPr>
          </a:lstStyle>
          <a:p>
            <a:r>
              <a:rPr lang="en-US"/>
              <a:t>Click to Edit Slide Title</a:t>
            </a:r>
          </a:p>
        </p:txBody>
      </p:sp>
      <p:sp>
        <p:nvSpPr>
          <p:cNvPr id="17" name="Content Placeholder 16"/>
          <p:cNvSpPr>
            <a:spLocks noGrp="1"/>
          </p:cNvSpPr>
          <p:nvPr>
            <p:ph sz="quarter" idx="13"/>
          </p:nvPr>
        </p:nvSpPr>
        <p:spPr>
          <a:xfrm>
            <a:off x="486833" y="1539875"/>
            <a:ext cx="11354440" cy="4548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66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6562" y="657433"/>
            <a:ext cx="9340484" cy="487583"/>
          </a:xfrm>
        </p:spPr>
        <p:txBody>
          <a:bodyPr>
            <a:normAutofit/>
          </a:bodyPr>
          <a:lstStyle>
            <a:lvl1pPr marL="0" indent="0" algn="l">
              <a:buNone/>
              <a:defRPr sz="2000" b="1">
                <a:solidFill>
                  <a:srgbClr val="F6831F"/>
                </a:solidFill>
                <a:latin typeface="Newslab" charset="0"/>
                <a:ea typeface="Newslab" charset="0"/>
                <a:cs typeface="Newslab"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pic>
        <p:nvPicPr>
          <p:cNvPr id="4" name="Picture 3"/>
          <p:cNvPicPr>
            <a:picLocks noChangeAspect="1"/>
          </p:cNvPicPr>
          <p:nvPr userDrawn="1"/>
        </p:nvPicPr>
        <p:blipFill>
          <a:blip r:embed="rId2"/>
          <a:stretch>
            <a:fillRect/>
          </a:stretch>
        </p:blipFill>
        <p:spPr>
          <a:xfrm>
            <a:off x="839496" y="3219669"/>
            <a:ext cx="1473163" cy="917043"/>
          </a:xfrm>
          <a:prstGeom prst="rect">
            <a:avLst/>
          </a:prstGeom>
        </p:spPr>
      </p:pic>
      <p:sp>
        <p:nvSpPr>
          <p:cNvPr id="16" name="Title 15"/>
          <p:cNvSpPr>
            <a:spLocks noGrp="1"/>
          </p:cNvSpPr>
          <p:nvPr>
            <p:ph type="title" hasCustomPrompt="1"/>
          </p:nvPr>
        </p:nvSpPr>
        <p:spPr>
          <a:xfrm>
            <a:off x="486562" y="196739"/>
            <a:ext cx="9340484" cy="564435"/>
          </a:xfrm>
        </p:spPr>
        <p:txBody>
          <a:bodyPr>
            <a:normAutofit/>
          </a:bodyPr>
          <a:lstStyle>
            <a:lvl1pPr algn="l">
              <a:defRPr sz="2800" b="1" i="0" baseline="0">
                <a:solidFill>
                  <a:srgbClr val="642B4F"/>
                </a:solidFill>
                <a:latin typeface="Newslab" charset="0"/>
                <a:ea typeface="Newslab" charset="0"/>
                <a:cs typeface="Newslab" charset="0"/>
              </a:defRPr>
            </a:lvl1pPr>
          </a:lstStyle>
          <a:p>
            <a:r>
              <a:rPr lang="en-US"/>
              <a:t>Click to Edit Slide Title</a:t>
            </a:r>
          </a:p>
        </p:txBody>
      </p:sp>
    </p:spTree>
    <p:extLst>
      <p:ext uri="{BB962C8B-B14F-4D97-AF65-F5344CB8AC3E}">
        <p14:creationId xmlns:p14="http://schemas.microsoft.com/office/powerpoint/2010/main" val="152264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5"/>
          <p:cNvSpPr>
            <a:spLocks noGrp="1"/>
          </p:cNvSpPr>
          <p:nvPr>
            <p:ph type="title" hasCustomPrompt="1"/>
          </p:nvPr>
        </p:nvSpPr>
        <p:spPr>
          <a:xfrm>
            <a:off x="486562" y="196739"/>
            <a:ext cx="9340484" cy="564435"/>
          </a:xfrm>
        </p:spPr>
        <p:txBody>
          <a:bodyPr>
            <a:normAutofit/>
          </a:bodyPr>
          <a:lstStyle>
            <a:lvl1pPr algn="l">
              <a:defRPr sz="2800" b="1" i="0" baseline="0">
                <a:solidFill>
                  <a:srgbClr val="642B4F"/>
                </a:solidFill>
                <a:latin typeface="Newslab" charset="0"/>
                <a:ea typeface="Newslab" charset="0"/>
                <a:cs typeface="Newslab" charset="0"/>
              </a:defRPr>
            </a:lvl1pPr>
          </a:lstStyle>
          <a:p>
            <a:r>
              <a:rPr lang="en-US"/>
              <a:t>Click to Edit Slide Title</a:t>
            </a:r>
          </a:p>
        </p:txBody>
      </p:sp>
    </p:spTree>
    <p:extLst>
      <p:ext uri="{BB962C8B-B14F-4D97-AF65-F5344CB8AC3E}">
        <p14:creationId xmlns:p14="http://schemas.microsoft.com/office/powerpoint/2010/main" val="267720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0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Rectangle 1"/>
          <p:cNvSpPr/>
          <p:nvPr userDrawn="1"/>
        </p:nvSpPr>
        <p:spPr>
          <a:xfrm>
            <a:off x="0" y="1"/>
            <a:ext cx="12192000" cy="65598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Picture Placeholder 2"/>
          <p:cNvSpPr>
            <a:spLocks noGrp="1"/>
          </p:cNvSpPr>
          <p:nvPr>
            <p:ph type="pic" idx="1"/>
          </p:nvPr>
        </p:nvSpPr>
        <p:spPr>
          <a:xfrm>
            <a:off x="0" y="1"/>
            <a:ext cx="12192000" cy="655982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8974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642B4F"/>
                </a:solidFill>
                <a:latin typeface="Newslab" charset="0"/>
                <a:ea typeface="Newslab" charset="0"/>
                <a:cs typeface="Newslab"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6831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202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1" y="6555595"/>
            <a:ext cx="12192001" cy="302405"/>
          </a:xfrm>
          <a:prstGeom prst="rect">
            <a:avLst/>
          </a:prstGeom>
          <a:solidFill>
            <a:srgbClr val="642B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204254"/>
            <a:ext cx="10972800" cy="9823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36652"/>
            <a:ext cx="10972800" cy="4866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0"/>
            <a:ext cx="12192001" cy="1227634"/>
          </a:xfrm>
          <a:prstGeom prst="rect">
            <a:avLst/>
          </a:prstGeom>
          <a:solidFill>
            <a:srgbClr val="C8C8C8"/>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 y="1227634"/>
            <a:ext cx="12192001" cy="139970"/>
          </a:xfrm>
          <a:prstGeom prst="rect">
            <a:avLst/>
          </a:prstGeom>
          <a:solidFill>
            <a:srgbClr val="F6831F"/>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04280" y="78374"/>
            <a:ext cx="1282920" cy="1098500"/>
          </a:xfrm>
          <a:prstGeom prst="rect">
            <a:avLst/>
          </a:prstGeom>
        </p:spPr>
      </p:pic>
      <p:sp>
        <p:nvSpPr>
          <p:cNvPr id="14" name="TextBox 13"/>
          <p:cNvSpPr txBox="1"/>
          <p:nvPr userDrawn="1"/>
        </p:nvSpPr>
        <p:spPr>
          <a:xfrm>
            <a:off x="11245740" y="6583686"/>
            <a:ext cx="975360" cy="246221"/>
          </a:xfrm>
          <a:prstGeom prst="rect">
            <a:avLst/>
          </a:prstGeom>
          <a:noFill/>
        </p:spPr>
        <p:txBody>
          <a:bodyPr wrap="square" rtlCol="0">
            <a:spAutoFit/>
          </a:bodyPr>
          <a:lstStyle/>
          <a:p>
            <a:fld id="{5DF6D323-EB74-F94D-88BE-D59C15B5AC65}" type="slidenum">
              <a:rPr lang="en-US" sz="1000" smtClean="0">
                <a:solidFill>
                  <a:srgbClr val="F6831F"/>
                </a:solidFill>
                <a:latin typeface="Newslab" charset="0"/>
                <a:ea typeface="Newslab" charset="0"/>
                <a:cs typeface="Newslab" charset="0"/>
              </a:rPr>
              <a:t>‹#›</a:t>
            </a:fld>
            <a:endParaRPr lang="en-US" sz="1000" dirty="0">
              <a:solidFill>
                <a:srgbClr val="F6831F"/>
              </a:solidFill>
              <a:latin typeface="Newslab" charset="0"/>
              <a:ea typeface="Newslab" charset="0"/>
              <a:cs typeface="Newslab" charset="0"/>
            </a:endParaRPr>
          </a:p>
        </p:txBody>
      </p:sp>
    </p:spTree>
    <p:extLst>
      <p:ext uri="{BB962C8B-B14F-4D97-AF65-F5344CB8AC3E}">
        <p14:creationId xmlns:p14="http://schemas.microsoft.com/office/powerpoint/2010/main" val="1429971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230188" indent="-230188" algn="l" defTabSz="457200" rtl="0" eaLnBrk="1" latinLnBrk="0" hangingPunct="1">
        <a:spcBef>
          <a:spcPct val="20000"/>
        </a:spcBef>
        <a:buClr>
          <a:srgbClr val="F6831F"/>
        </a:buClr>
        <a:buFont typeface="Arial"/>
        <a:buChar char="•"/>
        <a:defRPr sz="2800" kern="1200">
          <a:solidFill>
            <a:srgbClr val="642B4F"/>
          </a:solidFill>
          <a:latin typeface="Newslab" charset="0"/>
          <a:ea typeface="Newslab" charset="0"/>
          <a:cs typeface="Newslab" charset="0"/>
        </a:defRPr>
      </a:lvl1pPr>
      <a:lvl2pPr marL="630238" indent="-227013" algn="l" defTabSz="457200" rtl="0" eaLnBrk="1" latinLnBrk="0" hangingPunct="1">
        <a:spcBef>
          <a:spcPct val="20000"/>
        </a:spcBef>
        <a:buClr>
          <a:srgbClr val="F6831F"/>
        </a:buClr>
        <a:buFont typeface="Arial"/>
        <a:buChar char="–"/>
        <a:defRPr sz="2400" kern="1200">
          <a:solidFill>
            <a:srgbClr val="F6831F"/>
          </a:solidFill>
          <a:latin typeface="Newslab" charset="0"/>
          <a:ea typeface="Newslab" charset="0"/>
          <a:cs typeface="Newslab" charset="0"/>
        </a:defRPr>
      </a:lvl2pPr>
      <a:lvl3pPr marL="968375" indent="-169863" algn="l" defTabSz="457200" rtl="0" eaLnBrk="1" latinLnBrk="0" hangingPunct="1">
        <a:spcBef>
          <a:spcPct val="20000"/>
        </a:spcBef>
        <a:buClr>
          <a:srgbClr val="F6831F"/>
        </a:buClr>
        <a:buFont typeface="Arial"/>
        <a:buChar char="•"/>
        <a:defRPr sz="2000" kern="1200">
          <a:solidFill>
            <a:srgbClr val="F6831F"/>
          </a:solidFill>
          <a:latin typeface="Newslab" charset="0"/>
          <a:ea typeface="Newslab" charset="0"/>
          <a:cs typeface="Newslab" charset="0"/>
        </a:defRPr>
      </a:lvl3pPr>
      <a:lvl4pPr marL="1431925" indent="-228600" algn="l" defTabSz="457200" rtl="0" eaLnBrk="1" latinLnBrk="0" hangingPunct="1">
        <a:spcBef>
          <a:spcPct val="20000"/>
        </a:spcBef>
        <a:buClr>
          <a:srgbClr val="F6831F"/>
        </a:buClr>
        <a:buFont typeface="Arial"/>
        <a:buChar char="–"/>
        <a:tabLst/>
        <a:defRPr sz="1800" kern="1200">
          <a:solidFill>
            <a:srgbClr val="F6831F"/>
          </a:solidFill>
          <a:latin typeface="Newslab" charset="0"/>
          <a:ea typeface="Newslab" charset="0"/>
          <a:cs typeface="Newslab" charset="0"/>
        </a:defRPr>
      </a:lvl4pPr>
      <a:lvl5pPr marL="1825625" indent="-228600" algn="l" defTabSz="457200" rtl="0" eaLnBrk="1" latinLnBrk="0" hangingPunct="1">
        <a:spcBef>
          <a:spcPct val="20000"/>
        </a:spcBef>
        <a:buClr>
          <a:srgbClr val="F6831F"/>
        </a:buClr>
        <a:buFont typeface="Arial"/>
        <a:buChar char="»"/>
        <a:defRPr sz="1800" kern="1200">
          <a:solidFill>
            <a:srgbClr val="F6831F"/>
          </a:solidFill>
          <a:latin typeface="Newslab" charset="0"/>
          <a:ea typeface="Newslab" charset="0"/>
          <a:cs typeface="Newslab"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post.edu/student-services/academic-affairs/university-catalog/" TargetMode="External"/><Relationship Id="rId2" Type="http://schemas.openxmlformats.org/officeDocument/2006/relationships/hyperlink" Target="https://www.neche.org/resources/standards-for-accreditatio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ost.edu/about/reaffirmation-2024/" TargetMode="Externa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92099" y="4750594"/>
            <a:ext cx="10247970" cy="1241725"/>
          </a:xfrm>
        </p:spPr>
        <p:txBody>
          <a:bodyPr>
            <a:normAutofit/>
          </a:bodyPr>
          <a:lstStyle/>
          <a:p>
            <a:endParaRPr lang="en-US" sz="2400" dirty="0"/>
          </a:p>
          <a:p>
            <a:endParaRPr lang="en-US" sz="3600" dirty="0"/>
          </a:p>
        </p:txBody>
      </p:sp>
      <p:sp>
        <p:nvSpPr>
          <p:cNvPr id="3" name="Title 2"/>
          <p:cNvSpPr>
            <a:spLocks noGrp="1"/>
          </p:cNvSpPr>
          <p:nvPr>
            <p:ph type="title"/>
          </p:nvPr>
        </p:nvSpPr>
        <p:spPr>
          <a:xfrm>
            <a:off x="609600" y="2907507"/>
            <a:ext cx="10972800" cy="1578768"/>
          </a:xfrm>
        </p:spPr>
        <p:txBody>
          <a:bodyPr>
            <a:noAutofit/>
          </a:bodyPr>
          <a:lstStyle/>
          <a:p>
            <a:r>
              <a:rPr lang="en-US" sz="3200" dirty="0"/>
              <a:t>Post University  - Reaffirmation 2024 </a:t>
            </a:r>
            <a:br>
              <a:rPr lang="en-US" sz="3200" dirty="0"/>
            </a:br>
            <a:r>
              <a:rPr lang="en-US" sz="3200" dirty="0"/>
              <a:t> 52 Years of Continuous Accreditation</a:t>
            </a:r>
            <a:br>
              <a:rPr lang="en-US" sz="3200" dirty="0"/>
            </a:br>
            <a:r>
              <a:rPr lang="en-US" sz="3200" i="1" u="sng" dirty="0"/>
              <a:t> A Total University Effort</a:t>
            </a:r>
            <a:r>
              <a:rPr lang="en-US" sz="3200" dirty="0"/>
              <a:t> </a:t>
            </a:r>
          </a:p>
        </p:txBody>
      </p:sp>
      <p:pic>
        <p:nvPicPr>
          <p:cNvPr id="1026" name="Picture 2" descr="Fireworks Free Content Illustration PNG, Clipart, Area, Desktop Wallpaper,  Firecracker, Fireworks, Graphic Design Free PNG Download">
            <a:extLst>
              <a:ext uri="{FF2B5EF4-FFF2-40B4-BE49-F238E27FC236}">
                <a16:creationId xmlns:a16="http://schemas.microsoft.com/office/drawing/2014/main" id="{AF843AF9-C78A-8ABF-68EE-34B580CB0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216" y="4879181"/>
            <a:ext cx="4178808" cy="154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1">
            <a:extLst>
              <a:ext uri="{FF2B5EF4-FFF2-40B4-BE49-F238E27FC236}">
                <a16:creationId xmlns:a16="http://schemas.microsoft.com/office/drawing/2014/main" id="{78F7B20A-27C8-0EC5-2BB1-DBE96260A5E7}"/>
              </a:ext>
            </a:extLst>
          </p:cNvPr>
          <p:cNvSpPr>
            <a:spLocks noGrp="1"/>
          </p:cNvSpPr>
          <p:nvPr>
            <p:ph type="subTitle" idx="1"/>
          </p:nvPr>
        </p:nvSpPr>
        <p:spPr>
          <a:xfrm>
            <a:off x="486562" y="657433"/>
            <a:ext cx="9340484" cy="487583"/>
          </a:xfrm>
        </p:spPr>
        <p:txBody>
          <a:bodyPr/>
          <a:lstStyle/>
          <a:p>
            <a:endParaRPr lang="en-US" dirty="0"/>
          </a:p>
        </p:txBody>
      </p:sp>
      <p:sp>
        <p:nvSpPr>
          <p:cNvPr id="11" name="Title 2">
            <a:extLst>
              <a:ext uri="{FF2B5EF4-FFF2-40B4-BE49-F238E27FC236}">
                <a16:creationId xmlns:a16="http://schemas.microsoft.com/office/drawing/2014/main" id="{09C0C129-999E-604E-9D09-515D8E901380}"/>
              </a:ext>
            </a:extLst>
          </p:cNvPr>
          <p:cNvSpPr>
            <a:spLocks noGrp="1"/>
          </p:cNvSpPr>
          <p:nvPr>
            <p:ph type="title"/>
          </p:nvPr>
        </p:nvSpPr>
        <p:spPr>
          <a:xfrm>
            <a:off x="486562" y="196739"/>
            <a:ext cx="9340484" cy="564435"/>
          </a:xfrm>
        </p:spPr>
        <p:txBody>
          <a:bodyPr/>
          <a:lstStyle/>
          <a:p>
            <a:r>
              <a:rPr lang="en-US" dirty="0"/>
              <a:t>Standard Two Committee</a:t>
            </a:r>
          </a:p>
        </p:txBody>
      </p:sp>
      <p:graphicFrame>
        <p:nvGraphicFramePr>
          <p:cNvPr id="4" name="Table 3">
            <a:extLst>
              <a:ext uri="{FF2B5EF4-FFF2-40B4-BE49-F238E27FC236}">
                <a16:creationId xmlns:a16="http://schemas.microsoft.com/office/drawing/2014/main" id="{1A4530C9-E199-85AF-A013-6FD8E9396481}"/>
              </a:ext>
            </a:extLst>
          </p:cNvPr>
          <p:cNvGraphicFramePr>
            <a:graphicFrameLocks noGrp="1"/>
          </p:cNvGraphicFramePr>
          <p:nvPr>
            <p:extLst>
              <p:ext uri="{D42A27DB-BD31-4B8C-83A1-F6EECF244321}">
                <p14:modId xmlns:p14="http://schemas.microsoft.com/office/powerpoint/2010/main" val="821960134"/>
              </p:ext>
            </p:extLst>
          </p:nvPr>
        </p:nvGraphicFramePr>
        <p:xfrm>
          <a:off x="486563" y="1732647"/>
          <a:ext cx="11354712" cy="4606607"/>
        </p:xfrm>
        <a:graphic>
          <a:graphicData uri="http://schemas.openxmlformats.org/drawingml/2006/table">
            <a:tbl>
              <a:tblPr firstRow="1" firstCol="1" bandRow="1"/>
              <a:tblGrid>
                <a:gridCol w="7112581">
                  <a:extLst>
                    <a:ext uri="{9D8B030D-6E8A-4147-A177-3AD203B41FA5}">
                      <a16:colId xmlns:a16="http://schemas.microsoft.com/office/drawing/2014/main" val="2665988487"/>
                    </a:ext>
                  </a:extLst>
                </a:gridCol>
                <a:gridCol w="4242131">
                  <a:extLst>
                    <a:ext uri="{9D8B030D-6E8A-4147-A177-3AD203B41FA5}">
                      <a16:colId xmlns:a16="http://schemas.microsoft.com/office/drawing/2014/main" val="3031492803"/>
                    </a:ext>
                  </a:extLst>
                </a:gridCol>
              </a:tblGrid>
              <a:tr h="4606607">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Two – Planning and Evaluation</a:t>
                      </a:r>
                      <a:endParaRPr lang="en-US" sz="1800" b="0" i="0" u="none" strike="noStrike" dirty="0">
                        <a:effectLst/>
                        <a:latin typeface="+mn-lt"/>
                      </a:endParaRPr>
                    </a:p>
                    <a:p>
                      <a:pPr marL="0" marR="0" algn="just" fontAlgn="t">
                        <a:lnSpc>
                          <a:spcPct val="107000"/>
                        </a:lnSpc>
                        <a:spcBef>
                          <a:spcPts val="0"/>
                        </a:spcBef>
                        <a:spcAft>
                          <a:spcPts val="0"/>
                        </a:spcAft>
                      </a:pP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The institution undertakes </a:t>
                      </a:r>
                      <a:r>
                        <a:rPr lang="en-US" sz="1800" b="1" i="1" u="none" strike="noStrike" dirty="0">
                          <a:solidFill>
                            <a:srgbClr val="0A0A0A"/>
                          </a:solidFill>
                          <a:effectLst/>
                          <a:highlight>
                            <a:srgbClr val="FFFF00"/>
                          </a:highlight>
                          <a:latin typeface="+mn-lt"/>
                          <a:ea typeface="Calibri" panose="020F0502020204030204" pitchFamily="34" charset="0"/>
                          <a:cs typeface="Times New Roman" panose="02020603050405020304" pitchFamily="18" charset="0"/>
                        </a:rPr>
                        <a:t>planning and evaluation </a:t>
                      </a: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to accomplish and improve the achievement of its mission and purposes.  It identifies its planning and evaluation priorities and pursues them effectively.  The institution demonstrates its success in strategic, academic, financial, and other resource planning and the evaluation of its educational effectiveness.</a:t>
                      </a:r>
                      <a:endParaRPr lang="en-US" sz="1800" b="0" i="0" u="none" strike="noStrike" dirty="0">
                        <a:effectLst/>
                        <a:latin typeface="+mn-lt"/>
                      </a:endParaRPr>
                    </a:p>
                  </a:txBody>
                  <a:tcPr marL="111627" marR="111627" marT="1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Two – Evaluation and Planning</a:t>
                      </a:r>
                      <a:endParaRPr lang="en-US" sz="1800" b="0" i="0" u="none" strike="noStrike" dirty="0">
                        <a:effectLst/>
                        <a:latin typeface="+mn-lt"/>
                      </a:endParaRPr>
                    </a:p>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Chair:  Jeanna Sinn, Senior Vice President of Operations</a:t>
                      </a:r>
                      <a:endParaRPr lang="en-US" sz="1800" b="0" i="0" u="none" strike="noStrike" dirty="0">
                        <a:effectLst/>
                        <a:latin typeface="+mn-lt"/>
                      </a:endParaRPr>
                    </a:p>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Committee Members:  </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Times New Roman" panose="02020603050405020304" pitchFamily="18" charset="0"/>
                        </a:rPr>
                        <a:t>Jennifer Zaniewski, Vice President Enrollment</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Times New Roman" panose="02020603050405020304" pitchFamily="18" charset="0"/>
                        </a:rPr>
                        <a:t>*Jennifer Nicknair, </a:t>
                      </a:r>
                      <a:r>
                        <a:rPr lang="en-US" sz="1800" b="0" i="1" u="none" strike="noStrike" dirty="0">
                          <a:effectLst/>
                          <a:latin typeface="+mn-lt"/>
                          <a:ea typeface="Calibri" panose="020F0502020204030204" pitchFamily="34" charset="0"/>
                          <a:cs typeface="Calibri" panose="020F0502020204030204" pitchFamily="34" charset="0"/>
                        </a:rPr>
                        <a:t>Sr. Director, Institutional Effectiveness &amp; Strategic Operations</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Times New Roman" panose="02020603050405020304" pitchFamily="18" charset="0"/>
                        </a:rPr>
                        <a:t>Jennifer Peffers, Director of Admissions ADP</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Times New Roman" panose="02020603050405020304" pitchFamily="18" charset="0"/>
                        </a:rPr>
                        <a:t>Victoria Meehan, Director of Enrollment</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Times New Roman" panose="02020603050405020304" pitchFamily="18" charset="0"/>
                        </a:rPr>
                        <a:t>Kristi Burrell, Director of Strategy and Analysis</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Times New Roman" panose="02020603050405020304" pitchFamily="18" charset="0"/>
                        </a:rPr>
                        <a:t>Frank Monteiro, Chief of Staff</a:t>
                      </a:r>
                      <a:endParaRPr lang="en-US" sz="1800" b="0" i="0" u="none" strike="noStrike" dirty="0">
                        <a:effectLst/>
                        <a:latin typeface="+mn-lt"/>
                      </a:endParaRPr>
                    </a:p>
                  </a:txBody>
                  <a:tcPr marL="111627" marR="111627" marT="1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166002"/>
                  </a:ext>
                </a:extLst>
              </a:tr>
            </a:tbl>
          </a:graphicData>
        </a:graphic>
      </p:graphicFrame>
    </p:spTree>
    <p:extLst>
      <p:ext uri="{BB962C8B-B14F-4D97-AF65-F5344CB8AC3E}">
        <p14:creationId xmlns:p14="http://schemas.microsoft.com/office/powerpoint/2010/main" val="32778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4C8DA66-1833-D493-61FF-3F36F58E63CE}"/>
              </a:ext>
            </a:extLst>
          </p:cNvPr>
          <p:cNvSpPr>
            <a:spLocks noGrp="1"/>
          </p:cNvSpPr>
          <p:nvPr>
            <p:ph type="title"/>
          </p:nvPr>
        </p:nvSpPr>
        <p:spPr>
          <a:xfrm>
            <a:off x="486562" y="196739"/>
            <a:ext cx="9340484" cy="564435"/>
          </a:xfrm>
        </p:spPr>
        <p:txBody>
          <a:bodyPr/>
          <a:lstStyle/>
          <a:p>
            <a:r>
              <a:rPr lang="en-US" dirty="0"/>
              <a:t>Standard Three Committee</a:t>
            </a:r>
          </a:p>
        </p:txBody>
      </p:sp>
      <p:graphicFrame>
        <p:nvGraphicFramePr>
          <p:cNvPr id="4" name="Table 3">
            <a:extLst>
              <a:ext uri="{FF2B5EF4-FFF2-40B4-BE49-F238E27FC236}">
                <a16:creationId xmlns:a16="http://schemas.microsoft.com/office/drawing/2014/main" id="{F7885DD6-936B-5FAC-77AD-E6C0E65B2454}"/>
              </a:ext>
            </a:extLst>
          </p:cNvPr>
          <p:cNvGraphicFramePr>
            <a:graphicFrameLocks noGrp="1"/>
          </p:cNvGraphicFramePr>
          <p:nvPr>
            <p:extLst>
              <p:ext uri="{D42A27DB-BD31-4B8C-83A1-F6EECF244321}">
                <p14:modId xmlns:p14="http://schemas.microsoft.com/office/powerpoint/2010/main" val="2305802175"/>
              </p:ext>
            </p:extLst>
          </p:nvPr>
        </p:nvGraphicFramePr>
        <p:xfrm>
          <a:off x="486833" y="1560928"/>
          <a:ext cx="11354440" cy="4506303"/>
        </p:xfrm>
        <a:graphic>
          <a:graphicData uri="http://schemas.openxmlformats.org/drawingml/2006/table">
            <a:tbl>
              <a:tblPr firstRow="1" firstCol="1" bandRow="1"/>
              <a:tblGrid>
                <a:gridCol w="7198586">
                  <a:extLst>
                    <a:ext uri="{9D8B030D-6E8A-4147-A177-3AD203B41FA5}">
                      <a16:colId xmlns:a16="http://schemas.microsoft.com/office/drawing/2014/main" val="853861877"/>
                    </a:ext>
                  </a:extLst>
                </a:gridCol>
                <a:gridCol w="4155854">
                  <a:extLst>
                    <a:ext uri="{9D8B030D-6E8A-4147-A177-3AD203B41FA5}">
                      <a16:colId xmlns:a16="http://schemas.microsoft.com/office/drawing/2014/main" val="2824770581"/>
                    </a:ext>
                  </a:extLst>
                </a:gridCol>
              </a:tblGrid>
              <a:tr h="4506303">
                <a:tc>
                  <a:txBody>
                    <a:bodyPr/>
                    <a:lstStyle/>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Standard Three – Organization and Governance</a:t>
                      </a:r>
                      <a:endParaRPr lang="en-US" sz="1800" b="0" i="0" u="none" strike="noStrike" dirty="0">
                        <a:effectLst/>
                        <a:latin typeface="Arial" panose="020B0604020202020204" pitchFamily="34" charset="0"/>
                      </a:endParaRPr>
                    </a:p>
                    <a:p>
                      <a:pPr marL="0" marR="0" algn="just" fontAlgn="t">
                        <a:lnSpc>
                          <a:spcPct val="107000"/>
                        </a:lnSpc>
                        <a:spcBef>
                          <a:spcPts val="0"/>
                        </a:spcBef>
                        <a:spcAft>
                          <a:spcPts val="0"/>
                        </a:spcAft>
                      </a:pP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The institution has a system of governance that facilitates the accomplishment of its mission and purposes and supports institutional effectiveness and integrity.  Through its </a:t>
                      </a:r>
                      <a:r>
                        <a:rPr lang="en-US" sz="1800" b="1" i="1" u="none" strike="noStrike" dirty="0">
                          <a:solidFill>
                            <a:srgbClr val="0A0A0A"/>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organizational design and governance structure</a:t>
                      </a: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 the institution creates and sustains an environment that encourages teaching, learning, service, scholarship, and where appropriate, research and creative activity. It demonstrates administrative capacity by assuring provision of support adequate for the appropriate functioning of each organizational component.  The institution has sufficient autonomy and control of its programs and operations consistent with its mission to be held directly accountable for meeting the Commission’s Standards for Accreditation.</a:t>
                      </a:r>
                      <a:endParaRPr lang="en-US" sz="1800" b="1" i="0" u="none" strike="noStrike" dirty="0">
                        <a:effectLst/>
                        <a:latin typeface="Arial" panose="020B0604020202020204" pitchFamily="34" charset="0"/>
                      </a:endParaRPr>
                    </a:p>
                  </a:txBody>
                  <a:tcPr marL="94362" marR="94362" marT="131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1" i="1" u="none" strike="noStrike" dirty="0">
                          <a:effectLst/>
                          <a:latin typeface="Calibri" panose="020F0502020204030204" pitchFamily="34" charset="0"/>
                          <a:ea typeface="Calibri" panose="020F0502020204030204" pitchFamily="34" charset="0"/>
                          <a:cs typeface="Calibri" panose="020F0502020204030204" pitchFamily="34" charset="0"/>
                        </a:rPr>
                        <a:t>Standard Three – Organization and Governance</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1" i="1" u="none" strike="noStrike" dirty="0">
                          <a:effectLst/>
                          <a:latin typeface="Calibri" panose="020F0502020204030204" pitchFamily="34" charset="0"/>
                          <a:ea typeface="Calibri" panose="020F0502020204030204" pitchFamily="34" charset="0"/>
                          <a:cs typeface="Calibri" panose="020F0502020204030204" pitchFamily="34" charset="0"/>
                        </a:rPr>
                        <a:t>Chair:  Shawn Fields, Associate Director of Accreditation</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1" i="1" u="none" strike="noStrike" dirty="0">
                          <a:effectLst/>
                          <a:latin typeface="Calibri" panose="020F0502020204030204" pitchFamily="34" charset="0"/>
                          <a:ea typeface="Calibri" panose="020F0502020204030204" pitchFamily="34" charset="0"/>
                          <a:cs typeface="Calibri" panose="020F0502020204030204" pitchFamily="34" charset="0"/>
                        </a:rPr>
                        <a:t>Committee Members: </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Tom Bryant, Vice President of Accreditation</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Melissah Kochera, Executive Assistant to the CEO</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Wesley Debnam, Sr. Vice President of Culture, Diversity, &amp; Associate Experience</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Kristin McDonald, Associate Program Chair of Human Services and Sociology</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Abigail Nemec, Program Chair – Equine Studies</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Sarah Meeks, Chair – Bachelor of Science Nursing Program</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Calibri" panose="020F0502020204030204" pitchFamily="34" charset="0"/>
                        </a:rPr>
                        <a:t>Kristine Skalsky, Chair, Research and Scholarship </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Hamid Malakpour, Program Chair – Finance</a:t>
                      </a:r>
                      <a:endParaRPr lang="en-US" sz="1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Michelle Hubbell, Director Military &amp; Graduate Admissions</a:t>
                      </a:r>
                      <a:endParaRPr lang="en-US" sz="1400" b="0" i="0" u="none" strike="noStrike" dirty="0">
                        <a:effectLst/>
                        <a:latin typeface="Arial" panose="020B0604020202020204" pitchFamily="34" charset="0"/>
                      </a:endParaRPr>
                    </a:p>
                  </a:txBody>
                  <a:tcPr marL="94362" marR="94362" marT="131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266460"/>
                  </a:ext>
                </a:extLst>
              </a:tr>
            </a:tbl>
          </a:graphicData>
        </a:graphic>
      </p:graphicFrame>
    </p:spTree>
    <p:extLst>
      <p:ext uri="{BB962C8B-B14F-4D97-AF65-F5344CB8AC3E}">
        <p14:creationId xmlns:p14="http://schemas.microsoft.com/office/powerpoint/2010/main" val="77213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F4BC3F-EA97-B517-7EB3-60AF063D43DD}"/>
              </a:ext>
            </a:extLst>
          </p:cNvPr>
          <p:cNvSpPr>
            <a:spLocks noGrp="1"/>
          </p:cNvSpPr>
          <p:nvPr>
            <p:ph type="title"/>
          </p:nvPr>
        </p:nvSpPr>
        <p:spPr>
          <a:xfrm>
            <a:off x="486562" y="196739"/>
            <a:ext cx="9340484" cy="564435"/>
          </a:xfrm>
        </p:spPr>
        <p:txBody>
          <a:bodyPr/>
          <a:lstStyle/>
          <a:p>
            <a:r>
              <a:rPr lang="en-US" dirty="0"/>
              <a:t>Standard Four Committee</a:t>
            </a:r>
          </a:p>
        </p:txBody>
      </p:sp>
      <p:graphicFrame>
        <p:nvGraphicFramePr>
          <p:cNvPr id="4" name="Table 3">
            <a:extLst>
              <a:ext uri="{FF2B5EF4-FFF2-40B4-BE49-F238E27FC236}">
                <a16:creationId xmlns:a16="http://schemas.microsoft.com/office/drawing/2014/main" id="{E6BD7E41-CDCE-FFC5-9BA0-C3B1F27D322E}"/>
              </a:ext>
            </a:extLst>
          </p:cNvPr>
          <p:cNvGraphicFramePr>
            <a:graphicFrameLocks noGrp="1"/>
          </p:cNvGraphicFramePr>
          <p:nvPr>
            <p:extLst>
              <p:ext uri="{D42A27DB-BD31-4B8C-83A1-F6EECF244321}">
                <p14:modId xmlns:p14="http://schemas.microsoft.com/office/powerpoint/2010/main" val="2534307887"/>
              </p:ext>
            </p:extLst>
          </p:nvPr>
        </p:nvGraphicFramePr>
        <p:xfrm>
          <a:off x="486562" y="1539875"/>
          <a:ext cx="11178696" cy="4110831"/>
        </p:xfrm>
        <a:graphic>
          <a:graphicData uri="http://schemas.openxmlformats.org/drawingml/2006/table">
            <a:tbl>
              <a:tblPr firstRow="1" firstCol="1" bandRow="1"/>
              <a:tblGrid>
                <a:gridCol w="7128430">
                  <a:extLst>
                    <a:ext uri="{9D8B030D-6E8A-4147-A177-3AD203B41FA5}">
                      <a16:colId xmlns:a16="http://schemas.microsoft.com/office/drawing/2014/main" val="2875337330"/>
                    </a:ext>
                  </a:extLst>
                </a:gridCol>
                <a:gridCol w="4050266">
                  <a:extLst>
                    <a:ext uri="{9D8B030D-6E8A-4147-A177-3AD203B41FA5}">
                      <a16:colId xmlns:a16="http://schemas.microsoft.com/office/drawing/2014/main" val="3607531666"/>
                    </a:ext>
                  </a:extLst>
                </a:gridCol>
              </a:tblGrid>
              <a:tr h="4110831">
                <a:tc>
                  <a:txBody>
                    <a:bodyPr/>
                    <a:lstStyle/>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Standard Four – The Academic Program</a:t>
                      </a:r>
                      <a:endParaRPr lang="en-US" sz="3200" b="0" i="0" u="none" strike="noStrike" dirty="0">
                        <a:effectLst/>
                        <a:latin typeface="Arial" panose="020B0604020202020204" pitchFamily="34" charset="0"/>
                      </a:endParaRPr>
                    </a:p>
                    <a:p>
                      <a:pPr marL="0" marR="0" algn="just" fontAlgn="t">
                        <a:lnSpc>
                          <a:spcPct val="107000"/>
                        </a:lnSpc>
                        <a:spcBef>
                          <a:spcPts val="0"/>
                        </a:spcBef>
                        <a:spcAft>
                          <a:spcPts val="0"/>
                        </a:spcAft>
                      </a:pP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u="none" strike="noStrike" dirty="0">
                          <a:solidFill>
                            <a:srgbClr val="0A0A0A"/>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institution’s academic programs </a:t>
                      </a: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are consistent with and serve to fulfill its mission and purposes.  The institution works systematically and effectively to plan, provide, oversee, evaluate, improve, and assure the academic quality and integrity of its academic programs and the credits and degrees awarded.  The institution sets a standard of student achievement appropriate to the degree or certificate awarded and develops the systematic means to understand how and what students are learning and to use the evidence obtained to improve the academic program.</a:t>
                      </a:r>
                      <a:endParaRPr lang="en-US" sz="3200" b="0" i="0" u="none" strike="noStrike" dirty="0">
                        <a:effectLst/>
                        <a:latin typeface="Arial" panose="020B0604020202020204" pitchFamily="34" charset="0"/>
                      </a:endParaRPr>
                    </a:p>
                  </a:txBody>
                  <a:tcPr marL="90298" marR="90298" marT="12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1" i="1" u="none" strike="noStrike" dirty="0">
                          <a:effectLst/>
                          <a:latin typeface="Calibri" panose="020F0502020204030204" pitchFamily="34" charset="0"/>
                          <a:ea typeface="Calibri" panose="020F0502020204030204" pitchFamily="34" charset="0"/>
                          <a:cs typeface="Calibri" panose="020F0502020204030204" pitchFamily="34" charset="0"/>
                        </a:rPr>
                        <a:t>Standard Four – The Academic Program</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1" i="1" u="none" strike="noStrike" dirty="0">
                          <a:effectLst/>
                          <a:latin typeface="Calibri" panose="020F0502020204030204" pitchFamily="34" charset="0"/>
                          <a:ea typeface="Calibri" panose="020F0502020204030204" pitchFamily="34" charset="0"/>
                          <a:cs typeface="Calibri" panose="020F0502020204030204" pitchFamily="34" charset="0"/>
                        </a:rPr>
                        <a:t>Chair:  Beth Johnson, Provost  </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1" i="1" u="none" strike="noStrike" dirty="0">
                          <a:effectLst/>
                          <a:latin typeface="Calibri" panose="020F0502020204030204" pitchFamily="34" charset="0"/>
                          <a:ea typeface="Calibri" panose="020F0502020204030204" pitchFamily="34" charset="0"/>
                          <a:cs typeface="Calibri" panose="020F0502020204030204" pitchFamily="34" charset="0"/>
                        </a:rPr>
                        <a:t>Committee Members:  </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Caitlyn Masiewicz, University Registrar</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Melissa Kendall, Senior Associate Registrar</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Lucia Dressel, Assistant Dean for General Education</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Alisa Hunt, Assistant Dean of Graduate Business Studies</a:t>
                      </a: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Brenda Helmer, Chair, Master of Science Nursing American Sentinel College of Nursing and Health Sciences</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Stephanie Payzant, Director of Instructional Design</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Dawn Sherman, Dean, School Continuing Education</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Andrew Smith, Assistant Dean, John P. Burke School of Public Service and Education</a:t>
                      </a:r>
                      <a:endParaRPr lang="en-US" sz="24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400" b="0" i="1" u="none" strike="noStrike" dirty="0">
                          <a:effectLst/>
                          <a:latin typeface="Calibri" panose="020F0502020204030204" pitchFamily="34" charset="0"/>
                          <a:ea typeface="Calibri" panose="020F0502020204030204" pitchFamily="34" charset="0"/>
                          <a:cs typeface="Times New Roman" panose="02020603050405020304" pitchFamily="18" charset="0"/>
                        </a:rPr>
                        <a:t>Yolanda Smith, Assistant Dean, American Sentinel College of Nursing and Health Sciences</a:t>
                      </a:r>
                      <a:endParaRPr lang="en-US" sz="2400" b="0" i="0" u="none" strike="noStrike" dirty="0">
                        <a:effectLst/>
                        <a:latin typeface="Arial" panose="020B0604020202020204" pitchFamily="34" charset="0"/>
                      </a:endParaRPr>
                    </a:p>
                  </a:txBody>
                  <a:tcPr marL="90298" marR="90298" marT="12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823025"/>
                  </a:ext>
                </a:extLst>
              </a:tr>
            </a:tbl>
          </a:graphicData>
        </a:graphic>
      </p:graphicFrame>
    </p:spTree>
    <p:extLst>
      <p:ext uri="{BB962C8B-B14F-4D97-AF65-F5344CB8AC3E}">
        <p14:creationId xmlns:p14="http://schemas.microsoft.com/office/powerpoint/2010/main" val="162609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E81DE6-37EA-26A3-D212-3C4878C34A9B}"/>
              </a:ext>
            </a:extLst>
          </p:cNvPr>
          <p:cNvSpPr>
            <a:spLocks noGrp="1"/>
          </p:cNvSpPr>
          <p:nvPr>
            <p:ph type="title"/>
          </p:nvPr>
        </p:nvSpPr>
        <p:spPr>
          <a:xfrm>
            <a:off x="486562" y="196739"/>
            <a:ext cx="9340484" cy="564435"/>
          </a:xfrm>
        </p:spPr>
        <p:txBody>
          <a:bodyPr/>
          <a:lstStyle/>
          <a:p>
            <a:r>
              <a:rPr lang="en-US" dirty="0"/>
              <a:t>Standard Five Committee</a:t>
            </a:r>
          </a:p>
        </p:txBody>
      </p:sp>
      <p:graphicFrame>
        <p:nvGraphicFramePr>
          <p:cNvPr id="3" name="Table 2">
            <a:extLst>
              <a:ext uri="{FF2B5EF4-FFF2-40B4-BE49-F238E27FC236}">
                <a16:creationId xmlns:a16="http://schemas.microsoft.com/office/drawing/2014/main" id="{3399B5A5-F032-01E0-2751-88D3947AC261}"/>
              </a:ext>
            </a:extLst>
          </p:cNvPr>
          <p:cNvGraphicFramePr>
            <a:graphicFrameLocks noGrp="1"/>
          </p:cNvGraphicFramePr>
          <p:nvPr>
            <p:extLst>
              <p:ext uri="{D42A27DB-BD31-4B8C-83A1-F6EECF244321}">
                <p14:modId xmlns:p14="http://schemas.microsoft.com/office/powerpoint/2010/main" val="2686715356"/>
              </p:ext>
            </p:extLst>
          </p:nvPr>
        </p:nvGraphicFramePr>
        <p:xfrm>
          <a:off x="486833" y="1564390"/>
          <a:ext cx="11354441" cy="4660524"/>
        </p:xfrm>
        <a:graphic>
          <a:graphicData uri="http://schemas.openxmlformats.org/drawingml/2006/table">
            <a:tbl>
              <a:tblPr firstRow="1" firstCol="1" bandRow="1"/>
              <a:tblGrid>
                <a:gridCol w="7180983">
                  <a:extLst>
                    <a:ext uri="{9D8B030D-6E8A-4147-A177-3AD203B41FA5}">
                      <a16:colId xmlns:a16="http://schemas.microsoft.com/office/drawing/2014/main" val="1690576892"/>
                    </a:ext>
                  </a:extLst>
                </a:gridCol>
                <a:gridCol w="4173458">
                  <a:extLst>
                    <a:ext uri="{9D8B030D-6E8A-4147-A177-3AD203B41FA5}">
                      <a16:colId xmlns:a16="http://schemas.microsoft.com/office/drawing/2014/main" val="894902346"/>
                    </a:ext>
                  </a:extLst>
                </a:gridCol>
              </a:tblGrid>
              <a:tr h="4499379">
                <a:tc>
                  <a:txBody>
                    <a:bodyPr/>
                    <a:lstStyle/>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Standard Five – Students</a:t>
                      </a:r>
                      <a:endParaRPr lang="en-US" sz="3200" b="0" i="0" u="none" strike="noStrike" dirty="0">
                        <a:effectLst/>
                        <a:latin typeface="Arial" panose="020B0604020202020204" pitchFamily="34" charset="0"/>
                      </a:endParaRPr>
                    </a:p>
                    <a:p>
                      <a:pPr marL="0" marR="0" algn="just" fontAlgn="t">
                        <a:lnSpc>
                          <a:spcPct val="107000"/>
                        </a:lnSpc>
                        <a:spcBef>
                          <a:spcPts val="0"/>
                        </a:spcBef>
                        <a:spcAft>
                          <a:spcPts val="0"/>
                        </a:spcAft>
                      </a:pP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Consistent with its mission, the institution sets and achieves realistic goals to enroll students who are broadly representative of the population the institution wishes to serve.  The institution addresses its own goals for the achievement of diversity, equity, and inclusion among its students and provides a safe environment that fosters the intellectual and personal development of its students.  It </a:t>
                      </a:r>
                      <a:r>
                        <a:rPr lang="en-US" sz="1800" b="1" i="1" u="none" strike="noStrike" dirty="0">
                          <a:solidFill>
                            <a:srgbClr val="0A0A0A"/>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endeavors to ensure the success of its students</a:t>
                      </a: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 offering the resources and services that provide them the opportunity to achieve the goals of their educational program as specified in institutional publications.  The institution’s interactions with students and prospective students are characterized by integrity and equity.</a:t>
                      </a:r>
                      <a:endParaRPr lang="en-US" sz="3200" b="0" i="0" u="none" strike="noStrike" dirty="0">
                        <a:effectLst/>
                        <a:latin typeface="Arial" panose="020B0604020202020204" pitchFamily="34" charset="0"/>
                      </a:endParaRPr>
                    </a:p>
                  </a:txBody>
                  <a:tcPr marL="94217" marR="94217" marT="13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1" i="1" u="none" strike="noStrike" dirty="0">
                          <a:effectLst/>
                          <a:latin typeface="Calibri" panose="020F0502020204030204" pitchFamily="34" charset="0"/>
                          <a:ea typeface="Calibri" panose="020F0502020204030204" pitchFamily="34" charset="0"/>
                          <a:cs typeface="Calibri" panose="020F0502020204030204" pitchFamily="34" charset="0"/>
                        </a:rPr>
                        <a:t>Standard Five – Students</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1" i="1" u="none" strike="noStrike" dirty="0">
                          <a:effectLst/>
                          <a:latin typeface="Calibri" panose="020F0502020204030204" pitchFamily="34" charset="0"/>
                          <a:ea typeface="Calibri" panose="020F0502020204030204" pitchFamily="34" charset="0"/>
                          <a:cs typeface="Calibri" panose="020F0502020204030204" pitchFamily="34" charset="0"/>
                        </a:rPr>
                        <a:t>Chair:  Devon Putnam, Director of Student Engagement</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1" i="1" u="none" strike="noStrike" dirty="0">
                          <a:effectLst/>
                          <a:latin typeface="Calibri" panose="020F0502020204030204" pitchFamily="34" charset="0"/>
                          <a:ea typeface="Calibri" panose="020F0502020204030204" pitchFamily="34" charset="0"/>
                          <a:cs typeface="Calibri" panose="020F0502020204030204" pitchFamily="34" charset="0"/>
                        </a:rPr>
                        <a:t>Committee Members:  </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Victoria Meehan, Director of Enrollment</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Scott Allen, Senior Vice President</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Jennifer Labate, Director of Title IX and Disability Services</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Jewel Williams, Vice President Regulatory Compliance</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Gregory Dennis, Director of Center for Academic Success</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Jennifer Zaniewski, Vice President Enrollment</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Stephanie Caban, Program Chair - Management and Baldrige Diversity Officer</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Times New Roman" panose="02020603050405020304" pitchFamily="18" charset="0"/>
                        </a:rPr>
                        <a:t>Tom Kavanagh, Director of Enrollment – Financial Aid and Technology</a:t>
                      </a:r>
                      <a:endParaRPr lang="en-US" sz="25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500" b="0" i="1" u="none" strike="noStrike" dirty="0">
                          <a:effectLst/>
                          <a:latin typeface="Calibri" panose="020F0502020204030204" pitchFamily="34" charset="0"/>
                          <a:ea typeface="Calibri" panose="020F0502020204030204" pitchFamily="34" charset="0"/>
                          <a:cs typeface="Calibri" panose="020F0502020204030204" pitchFamily="34" charset="0"/>
                        </a:rPr>
                        <a:t>Jeff Olsen, Vice President Student Experience and Dean of Students</a:t>
                      </a:r>
                      <a:endParaRPr lang="en-US" sz="2500" b="0" i="0" u="none" strike="noStrike" dirty="0">
                        <a:effectLst/>
                        <a:latin typeface="Arial" panose="020B0604020202020204" pitchFamily="34" charset="0"/>
                      </a:endParaRPr>
                    </a:p>
                  </a:txBody>
                  <a:tcPr marL="94217" marR="94217" marT="13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608034"/>
                  </a:ext>
                </a:extLst>
              </a:tr>
            </a:tbl>
          </a:graphicData>
        </a:graphic>
      </p:graphicFrame>
    </p:spTree>
    <p:extLst>
      <p:ext uri="{BB962C8B-B14F-4D97-AF65-F5344CB8AC3E}">
        <p14:creationId xmlns:p14="http://schemas.microsoft.com/office/powerpoint/2010/main" val="381887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24C4F7-4685-B4EE-5BB3-DA6E45D95F91}"/>
              </a:ext>
            </a:extLst>
          </p:cNvPr>
          <p:cNvSpPr>
            <a:spLocks noGrp="1"/>
          </p:cNvSpPr>
          <p:nvPr>
            <p:ph type="title"/>
          </p:nvPr>
        </p:nvSpPr>
        <p:spPr>
          <a:xfrm>
            <a:off x="486562" y="196739"/>
            <a:ext cx="9340484" cy="564435"/>
          </a:xfrm>
        </p:spPr>
        <p:txBody>
          <a:bodyPr/>
          <a:lstStyle/>
          <a:p>
            <a:r>
              <a:rPr lang="en-US" dirty="0"/>
              <a:t>Standard Six Committee</a:t>
            </a:r>
          </a:p>
        </p:txBody>
      </p:sp>
      <p:graphicFrame>
        <p:nvGraphicFramePr>
          <p:cNvPr id="3" name="Table 2">
            <a:extLst>
              <a:ext uri="{FF2B5EF4-FFF2-40B4-BE49-F238E27FC236}">
                <a16:creationId xmlns:a16="http://schemas.microsoft.com/office/drawing/2014/main" id="{F736CD12-F94F-A762-7CA6-B2D08A379896}"/>
              </a:ext>
            </a:extLst>
          </p:cNvPr>
          <p:cNvGraphicFramePr>
            <a:graphicFrameLocks noGrp="1"/>
          </p:cNvGraphicFramePr>
          <p:nvPr>
            <p:extLst>
              <p:ext uri="{D42A27DB-BD31-4B8C-83A1-F6EECF244321}">
                <p14:modId xmlns:p14="http://schemas.microsoft.com/office/powerpoint/2010/main" val="1607970532"/>
              </p:ext>
            </p:extLst>
          </p:nvPr>
        </p:nvGraphicFramePr>
        <p:xfrm>
          <a:off x="488922" y="1539875"/>
          <a:ext cx="11350263" cy="4677435"/>
        </p:xfrm>
        <a:graphic>
          <a:graphicData uri="http://schemas.openxmlformats.org/drawingml/2006/table">
            <a:tbl>
              <a:tblPr firstRow="1" firstCol="1" bandRow="1"/>
              <a:tblGrid>
                <a:gridCol w="7204065">
                  <a:extLst>
                    <a:ext uri="{9D8B030D-6E8A-4147-A177-3AD203B41FA5}">
                      <a16:colId xmlns:a16="http://schemas.microsoft.com/office/drawing/2014/main" val="838441432"/>
                    </a:ext>
                  </a:extLst>
                </a:gridCol>
                <a:gridCol w="4146198">
                  <a:extLst>
                    <a:ext uri="{9D8B030D-6E8A-4147-A177-3AD203B41FA5}">
                      <a16:colId xmlns:a16="http://schemas.microsoft.com/office/drawing/2014/main" val="1322533810"/>
                    </a:ext>
                  </a:extLst>
                </a:gridCol>
              </a:tblGrid>
              <a:tr h="4548409">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Six – Teaching, Learning, and Scholarship</a:t>
                      </a:r>
                      <a:endParaRPr lang="en-US" sz="1800" b="0" i="0" u="none" strike="noStrike" dirty="0">
                        <a:effectLst/>
                        <a:latin typeface="+mn-lt"/>
                      </a:endParaRPr>
                    </a:p>
                    <a:p>
                      <a:pPr marL="0" marR="0" algn="just" fontAlgn="t">
                        <a:lnSpc>
                          <a:spcPct val="107000"/>
                        </a:lnSpc>
                        <a:spcBef>
                          <a:spcPts val="0"/>
                        </a:spcBef>
                        <a:spcAft>
                          <a:spcPts val="0"/>
                        </a:spcAft>
                      </a:pP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The </a:t>
                      </a:r>
                      <a:r>
                        <a:rPr lang="en-US" sz="1800" b="1" i="1" u="none" strike="noStrike" dirty="0">
                          <a:solidFill>
                            <a:srgbClr val="0A0A0A"/>
                          </a:solidFill>
                          <a:effectLst/>
                          <a:highlight>
                            <a:srgbClr val="FFFF00"/>
                          </a:highlight>
                          <a:latin typeface="+mn-lt"/>
                          <a:ea typeface="Calibri" panose="020F0502020204030204" pitchFamily="34" charset="0"/>
                          <a:cs typeface="Times New Roman" panose="02020603050405020304" pitchFamily="18" charset="0"/>
                        </a:rPr>
                        <a:t>institution supports teaching and learning </a:t>
                      </a: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through a well-qualified faculty and academic staff, who, instructors and processes appropriate to the institution, collectively ensure the quality of instruction and support for student learning.  Scholarship, research, and creative activities receive support appropriate to the institution’s mission. The institution’s faculty has primary responsibility for advancing the institution’s academic purposes through teaching, learning, and scholarship.</a:t>
                      </a:r>
                      <a:endParaRPr lang="en-US" sz="1800" b="0" i="0" u="none" strike="noStrike" dirty="0">
                        <a:effectLst/>
                        <a:latin typeface="+mn-lt"/>
                      </a:endParaRPr>
                    </a:p>
                  </a:txBody>
                  <a:tcPr marL="100763" marR="100763" marT="13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kern="1200" dirty="0">
                          <a:solidFill>
                            <a:schemeClr val="tx1"/>
                          </a:solidFill>
                          <a:effectLst/>
                          <a:latin typeface="+mn-lt"/>
                          <a:ea typeface="+mn-ea"/>
                          <a:cs typeface="+mn-cs"/>
                        </a:rPr>
                        <a:t>Standard Six – Teaching, Learning, and Scholarship</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Chair:  Jeremi Bauer, Dean – The Malcolm Baldridge School of Business</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Committee Members:  </a:t>
                      </a:r>
                      <a:endParaRPr lang="en-US" sz="1800" kern="1200" dirty="0">
                        <a:solidFill>
                          <a:schemeClr val="tx1"/>
                        </a:solidFill>
                        <a:effectLst/>
                        <a:latin typeface="+mn-lt"/>
                        <a:ea typeface="+mn-ea"/>
                        <a:cs typeface="+mn-cs"/>
                      </a:endParaRPr>
                    </a:p>
                    <a:p>
                      <a:r>
                        <a:rPr lang="en-US" sz="1800" i="1" kern="1200" dirty="0">
                          <a:solidFill>
                            <a:schemeClr val="tx1"/>
                          </a:solidFill>
                          <a:effectLst/>
                          <a:latin typeface="+mn-lt"/>
                          <a:ea typeface="+mn-ea"/>
                          <a:cs typeface="+mn-cs"/>
                        </a:rPr>
                        <a:t>Elizabeth Kranz, Dean – School of Arts and Sciences</a:t>
                      </a:r>
                      <a:endParaRPr lang="en-US" sz="1800" kern="1200" dirty="0">
                        <a:solidFill>
                          <a:schemeClr val="tx1"/>
                        </a:solidFill>
                        <a:effectLst/>
                        <a:latin typeface="+mn-lt"/>
                        <a:ea typeface="+mn-ea"/>
                        <a:cs typeface="+mn-cs"/>
                      </a:endParaRPr>
                    </a:p>
                    <a:p>
                      <a:r>
                        <a:rPr lang="en-US" sz="1800" i="1" kern="1200" dirty="0">
                          <a:solidFill>
                            <a:schemeClr val="tx1"/>
                          </a:solidFill>
                          <a:effectLst/>
                          <a:latin typeface="+mn-lt"/>
                          <a:ea typeface="+mn-ea"/>
                          <a:cs typeface="+mn-cs"/>
                        </a:rPr>
                        <a:t>James Loughran, Program Chair of Graduate Business Studies</a:t>
                      </a:r>
                      <a:endParaRPr lang="en-US" sz="1800" kern="1200" dirty="0">
                        <a:solidFill>
                          <a:schemeClr val="tx1"/>
                        </a:solidFill>
                        <a:effectLst/>
                        <a:latin typeface="+mn-lt"/>
                        <a:ea typeface="+mn-ea"/>
                        <a:cs typeface="+mn-cs"/>
                      </a:endParaRPr>
                    </a:p>
                    <a:p>
                      <a:r>
                        <a:rPr lang="en-US" sz="1800" i="1" kern="1200" dirty="0">
                          <a:solidFill>
                            <a:schemeClr val="tx1"/>
                          </a:solidFill>
                          <a:effectLst/>
                          <a:latin typeface="+mn-lt"/>
                          <a:ea typeface="+mn-ea"/>
                          <a:cs typeface="+mn-cs"/>
                        </a:rPr>
                        <a:t>Michael Wolter, Assistant Dean of Undergraduate Programs</a:t>
                      </a:r>
                      <a:endParaRPr lang="en-US" sz="1800" kern="1200" dirty="0">
                        <a:solidFill>
                          <a:schemeClr val="tx1"/>
                        </a:solidFill>
                        <a:effectLst/>
                        <a:latin typeface="+mn-lt"/>
                        <a:ea typeface="+mn-ea"/>
                        <a:cs typeface="+mn-cs"/>
                      </a:endParaRPr>
                    </a:p>
                    <a:p>
                      <a:r>
                        <a:rPr lang="en-US" sz="1800" i="1" kern="1200" dirty="0">
                          <a:solidFill>
                            <a:schemeClr val="tx1"/>
                          </a:solidFill>
                          <a:effectLst/>
                          <a:latin typeface="+mn-lt"/>
                          <a:ea typeface="+mn-ea"/>
                          <a:cs typeface="+mn-cs"/>
                        </a:rPr>
                        <a:t>Kristine Skalsky, Chair of Research and Scholarship</a:t>
                      </a:r>
                      <a:endParaRPr lang="en-US" sz="1800" kern="1200" dirty="0">
                        <a:solidFill>
                          <a:schemeClr val="tx1"/>
                        </a:solidFill>
                        <a:effectLst/>
                        <a:latin typeface="+mn-lt"/>
                        <a:ea typeface="+mn-ea"/>
                        <a:cs typeface="+mn-cs"/>
                      </a:endParaRPr>
                    </a:p>
                    <a:p>
                      <a:r>
                        <a:rPr lang="en-US" sz="1800" i="1" kern="1200" dirty="0">
                          <a:solidFill>
                            <a:schemeClr val="tx1"/>
                          </a:solidFill>
                          <a:effectLst/>
                          <a:latin typeface="+mn-lt"/>
                          <a:ea typeface="+mn-ea"/>
                          <a:cs typeface="+mn-cs"/>
                        </a:rPr>
                        <a:t>Breana Sanchez</a:t>
                      </a:r>
                      <a:r>
                        <a:rPr lang="en-US" sz="1800" i="1" kern="1200">
                          <a:solidFill>
                            <a:schemeClr val="tx1"/>
                          </a:solidFill>
                          <a:effectLst/>
                          <a:latin typeface="+mn-lt"/>
                          <a:ea typeface="+mn-ea"/>
                          <a:cs typeface="+mn-cs"/>
                        </a:rPr>
                        <a:t>, Associate </a:t>
                      </a:r>
                      <a:r>
                        <a:rPr lang="en-US" sz="1800" i="1" kern="1200" dirty="0">
                          <a:solidFill>
                            <a:schemeClr val="tx1"/>
                          </a:solidFill>
                          <a:effectLst/>
                          <a:latin typeface="+mn-lt"/>
                          <a:ea typeface="+mn-ea"/>
                          <a:cs typeface="+mn-cs"/>
                        </a:rPr>
                        <a:t>Director of Enrollment-Advising</a:t>
                      </a:r>
                      <a:endParaRPr lang="en-US" sz="1800" kern="1200" dirty="0">
                        <a:solidFill>
                          <a:schemeClr val="tx1"/>
                        </a:solidFill>
                        <a:effectLst/>
                        <a:latin typeface="+mn-lt"/>
                        <a:ea typeface="+mn-ea"/>
                        <a:cs typeface="+mn-cs"/>
                      </a:endParaRPr>
                    </a:p>
                    <a:p>
                      <a:r>
                        <a:rPr lang="en-US" sz="1800" i="1" kern="1200" dirty="0">
                          <a:solidFill>
                            <a:schemeClr val="tx1"/>
                          </a:solidFill>
                          <a:effectLst/>
                          <a:latin typeface="+mn-lt"/>
                          <a:ea typeface="+mn-ea"/>
                          <a:cs typeface="+mn-cs"/>
                        </a:rPr>
                        <a:t>David Renza, Associate Director Academic Success and Retention</a:t>
                      </a:r>
                      <a:endParaRPr lang="en-US" sz="1800" b="0" i="0" u="none" strike="noStrike" dirty="0">
                        <a:effectLst/>
                        <a:latin typeface="+mn-lt"/>
                      </a:endParaRPr>
                    </a:p>
                  </a:txBody>
                  <a:tcPr marL="100763" marR="100763" marT="13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72630"/>
                  </a:ext>
                </a:extLst>
              </a:tr>
            </a:tbl>
          </a:graphicData>
        </a:graphic>
      </p:graphicFrame>
    </p:spTree>
    <p:extLst>
      <p:ext uri="{BB962C8B-B14F-4D97-AF65-F5344CB8AC3E}">
        <p14:creationId xmlns:p14="http://schemas.microsoft.com/office/powerpoint/2010/main" val="40892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EC5956-874D-FE7E-3A53-891FD7E1500F}"/>
              </a:ext>
            </a:extLst>
          </p:cNvPr>
          <p:cNvSpPr>
            <a:spLocks noGrp="1"/>
          </p:cNvSpPr>
          <p:nvPr>
            <p:ph type="title"/>
          </p:nvPr>
        </p:nvSpPr>
        <p:spPr>
          <a:xfrm>
            <a:off x="486562" y="196739"/>
            <a:ext cx="9340484" cy="564435"/>
          </a:xfrm>
        </p:spPr>
        <p:txBody>
          <a:bodyPr/>
          <a:lstStyle/>
          <a:p>
            <a:r>
              <a:rPr lang="en-US" dirty="0"/>
              <a:t>Standard Seven Committee</a:t>
            </a:r>
          </a:p>
        </p:txBody>
      </p:sp>
      <p:graphicFrame>
        <p:nvGraphicFramePr>
          <p:cNvPr id="3" name="Table 2">
            <a:extLst>
              <a:ext uri="{FF2B5EF4-FFF2-40B4-BE49-F238E27FC236}">
                <a16:creationId xmlns:a16="http://schemas.microsoft.com/office/drawing/2014/main" id="{607642CE-F981-2138-C60D-6CD7FF32DFD5}"/>
              </a:ext>
            </a:extLst>
          </p:cNvPr>
          <p:cNvGraphicFramePr>
            <a:graphicFrameLocks noGrp="1"/>
          </p:cNvGraphicFramePr>
          <p:nvPr>
            <p:extLst>
              <p:ext uri="{D42A27DB-BD31-4B8C-83A1-F6EECF244321}">
                <p14:modId xmlns:p14="http://schemas.microsoft.com/office/powerpoint/2010/main" val="1332317222"/>
              </p:ext>
            </p:extLst>
          </p:nvPr>
        </p:nvGraphicFramePr>
        <p:xfrm>
          <a:off x="486833" y="1802239"/>
          <a:ext cx="11354441" cy="4417440"/>
        </p:xfrm>
        <a:graphic>
          <a:graphicData uri="http://schemas.openxmlformats.org/drawingml/2006/table">
            <a:tbl>
              <a:tblPr firstRow="1" firstCol="1" bandRow="1"/>
              <a:tblGrid>
                <a:gridCol w="7189498">
                  <a:extLst>
                    <a:ext uri="{9D8B030D-6E8A-4147-A177-3AD203B41FA5}">
                      <a16:colId xmlns:a16="http://schemas.microsoft.com/office/drawing/2014/main" val="2476084826"/>
                    </a:ext>
                  </a:extLst>
                </a:gridCol>
                <a:gridCol w="4164943">
                  <a:extLst>
                    <a:ext uri="{9D8B030D-6E8A-4147-A177-3AD203B41FA5}">
                      <a16:colId xmlns:a16="http://schemas.microsoft.com/office/drawing/2014/main" val="4050735771"/>
                    </a:ext>
                  </a:extLst>
                </a:gridCol>
              </a:tblGrid>
              <a:tr h="4023681">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Seven – Institutional Resources</a:t>
                      </a:r>
                      <a:endParaRPr lang="en-US" sz="1800" b="0" i="0" u="none" strike="noStrike" dirty="0">
                        <a:effectLst/>
                        <a:latin typeface="+mn-lt"/>
                      </a:endParaRPr>
                    </a:p>
                    <a:p>
                      <a:pPr marL="0" marR="0" algn="just" fontAlgn="t">
                        <a:lnSpc>
                          <a:spcPct val="107000"/>
                        </a:lnSpc>
                        <a:spcBef>
                          <a:spcPts val="0"/>
                        </a:spcBef>
                        <a:spcAft>
                          <a:spcPts val="0"/>
                        </a:spcAft>
                      </a:pP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The institution has sufficient </a:t>
                      </a:r>
                      <a:r>
                        <a:rPr lang="en-US" sz="1800" b="1" i="1" u="none" strike="noStrike" dirty="0">
                          <a:solidFill>
                            <a:srgbClr val="0A0A0A"/>
                          </a:solidFill>
                          <a:effectLst/>
                          <a:highlight>
                            <a:srgbClr val="FFFF00"/>
                          </a:highlight>
                          <a:latin typeface="+mn-lt"/>
                          <a:ea typeface="Calibri" panose="020F0502020204030204" pitchFamily="34" charset="0"/>
                          <a:cs typeface="Times New Roman" panose="02020603050405020304" pitchFamily="18" charset="0"/>
                        </a:rPr>
                        <a:t>human, financial, information, physical, and technological resources, </a:t>
                      </a: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and capacity to support its mission.  Through periodic evaluation, the institution demonstrates that its resources are sufficient to sustain the quality of its educational program and to support institutional improvement now and in the foreseeable future.  The institution demonstrates, through verifiable internal and external evidence, its financial capacity to graduate its entering class.  The institution administers its resources in an ethical manner and assures effective systems of enterprise risk management, regulatory compliance, internal controls, and contingency management.</a:t>
                      </a:r>
                      <a:endParaRPr lang="en-US" sz="1800" b="0" i="0" u="none" strike="noStrike" dirty="0">
                        <a:effectLst/>
                        <a:latin typeface="+mn-lt"/>
                      </a:endParaRPr>
                    </a:p>
                  </a:txBody>
                  <a:tcPr marL="107895" marR="107895" marT="14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Seven – Institutional Resources</a:t>
                      </a:r>
                      <a:endParaRPr lang="en-US" sz="1800" b="0" i="0" u="none" strike="noStrike" dirty="0">
                        <a:effectLst/>
                        <a:latin typeface="+mn-lt"/>
                      </a:endParaRPr>
                    </a:p>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Chair:  Carey Cseszko, Controller </a:t>
                      </a:r>
                      <a:endParaRPr lang="en-US" sz="1800" b="0" i="0" u="none" strike="noStrike" dirty="0">
                        <a:effectLst/>
                        <a:latin typeface="+mn-lt"/>
                      </a:endParaRPr>
                    </a:p>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Committee Members:</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Jay Kim, Vice President Financial Services/Bursar</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Donna Prudhomme, Chief Financial Officer</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Tracy Ralston, Library Director</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Greg Theisen, Chief Information and Technology Officer</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Myla Wilson, Associate Director of Regulatory Compliance</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Dennis Zancan, Facilities Manager</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Robert Acosta, Cybersecurity Analyst</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Frank Kuster, Associate Experience Generalist</a:t>
                      </a:r>
                      <a:endParaRPr lang="en-US" sz="1800" b="0" i="0" u="none" strike="noStrike" dirty="0">
                        <a:effectLst/>
                        <a:latin typeface="+mn-lt"/>
                      </a:endParaRPr>
                    </a:p>
                  </a:txBody>
                  <a:tcPr marL="107895" marR="107895" marT="14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28844"/>
                  </a:ext>
                </a:extLst>
              </a:tr>
            </a:tbl>
          </a:graphicData>
        </a:graphic>
      </p:graphicFrame>
    </p:spTree>
    <p:extLst>
      <p:ext uri="{BB962C8B-B14F-4D97-AF65-F5344CB8AC3E}">
        <p14:creationId xmlns:p14="http://schemas.microsoft.com/office/powerpoint/2010/main" val="221246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1AFB0D50-53DB-E149-F81B-C44C414B47B3}"/>
              </a:ext>
            </a:extLst>
          </p:cNvPr>
          <p:cNvSpPr>
            <a:spLocks noGrp="1"/>
          </p:cNvSpPr>
          <p:nvPr>
            <p:ph type="title"/>
          </p:nvPr>
        </p:nvSpPr>
        <p:spPr>
          <a:xfrm>
            <a:off x="486562" y="196739"/>
            <a:ext cx="9340484" cy="564435"/>
          </a:xfrm>
        </p:spPr>
        <p:txBody>
          <a:bodyPr/>
          <a:lstStyle/>
          <a:p>
            <a:r>
              <a:rPr lang="en-US" dirty="0"/>
              <a:t>Standard Eight Committee</a:t>
            </a:r>
          </a:p>
        </p:txBody>
      </p:sp>
      <p:graphicFrame>
        <p:nvGraphicFramePr>
          <p:cNvPr id="3" name="Table 2">
            <a:extLst>
              <a:ext uri="{FF2B5EF4-FFF2-40B4-BE49-F238E27FC236}">
                <a16:creationId xmlns:a16="http://schemas.microsoft.com/office/drawing/2014/main" id="{8A6F19B1-1002-4A79-786F-E4ADBF1A8165}"/>
              </a:ext>
            </a:extLst>
          </p:cNvPr>
          <p:cNvGraphicFramePr>
            <a:graphicFrameLocks noGrp="1"/>
          </p:cNvGraphicFramePr>
          <p:nvPr>
            <p:extLst>
              <p:ext uri="{D42A27DB-BD31-4B8C-83A1-F6EECF244321}">
                <p14:modId xmlns:p14="http://schemas.microsoft.com/office/powerpoint/2010/main" val="548056963"/>
              </p:ext>
            </p:extLst>
          </p:nvPr>
        </p:nvGraphicFramePr>
        <p:xfrm>
          <a:off x="486833" y="1640045"/>
          <a:ext cx="11354441" cy="4348070"/>
        </p:xfrm>
        <a:graphic>
          <a:graphicData uri="http://schemas.openxmlformats.org/drawingml/2006/table">
            <a:tbl>
              <a:tblPr firstRow="1" firstCol="1" bandRow="1"/>
              <a:tblGrid>
                <a:gridCol w="7324575">
                  <a:extLst>
                    <a:ext uri="{9D8B030D-6E8A-4147-A177-3AD203B41FA5}">
                      <a16:colId xmlns:a16="http://schemas.microsoft.com/office/drawing/2014/main" val="1220460159"/>
                    </a:ext>
                  </a:extLst>
                </a:gridCol>
                <a:gridCol w="4029866">
                  <a:extLst>
                    <a:ext uri="{9D8B030D-6E8A-4147-A177-3AD203B41FA5}">
                      <a16:colId xmlns:a16="http://schemas.microsoft.com/office/drawing/2014/main" val="1501089566"/>
                    </a:ext>
                  </a:extLst>
                </a:gridCol>
              </a:tblGrid>
              <a:tr h="4348070">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Eight – Educational Effectiveness</a:t>
                      </a:r>
                      <a:endParaRPr lang="en-US" sz="1800" b="0" i="0" u="none" strike="noStrike" dirty="0">
                        <a:effectLst/>
                        <a:latin typeface="+mn-lt"/>
                      </a:endParaRPr>
                    </a:p>
                    <a:p>
                      <a:pPr marL="0" marR="0" algn="just" fontAlgn="t">
                        <a:lnSpc>
                          <a:spcPct val="107000"/>
                        </a:lnSpc>
                        <a:spcBef>
                          <a:spcPts val="0"/>
                        </a:spcBef>
                        <a:spcAft>
                          <a:spcPts val="0"/>
                        </a:spcAft>
                      </a:pP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The institution demonstrates its </a:t>
                      </a:r>
                      <a:r>
                        <a:rPr lang="en-US" sz="1800" b="1" i="1" u="none" strike="noStrike" dirty="0">
                          <a:solidFill>
                            <a:srgbClr val="0A0A0A"/>
                          </a:solidFill>
                          <a:effectLst/>
                          <a:highlight>
                            <a:srgbClr val="FFFF00"/>
                          </a:highlight>
                          <a:latin typeface="+mn-lt"/>
                          <a:ea typeface="Calibri" panose="020F0502020204030204" pitchFamily="34" charset="0"/>
                          <a:cs typeface="Times New Roman" panose="02020603050405020304" pitchFamily="18" charset="0"/>
                        </a:rPr>
                        <a:t>effectiveness by ensuring satisfactory levels of student achievement</a:t>
                      </a: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 on mission-appropriate student outcomes.  Based on verifiable information, the institution understands what its students have gained as a result of their education and has useful evidence about the success of its recent graduates.  This information is used for planning and improvement, resource allocation, and to inform the public about the institution.  Student achievement is at a level appropriate for the degree awarded.</a:t>
                      </a:r>
                      <a:endParaRPr lang="en-US" sz="1800" b="0" i="0" u="none" strike="noStrike" dirty="0">
                        <a:effectLst/>
                        <a:latin typeface="+mn-lt"/>
                      </a:endParaRPr>
                    </a:p>
                  </a:txBody>
                  <a:tcPr marL="102250" marR="102250"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600" b="1" i="1" u="none" strike="noStrike" dirty="0">
                          <a:effectLst/>
                          <a:latin typeface="+mn-lt"/>
                          <a:ea typeface="Calibri" panose="020F0502020204030204" pitchFamily="34" charset="0"/>
                          <a:cs typeface="Calibri" panose="020F0502020204030204" pitchFamily="34" charset="0"/>
                        </a:rPr>
                        <a:t>Standard Eight – Educational Effectiveness</a:t>
                      </a:r>
                      <a:endParaRPr lang="en-US" sz="1600" b="0" i="0" u="none" strike="noStrike" dirty="0">
                        <a:effectLst/>
                        <a:latin typeface="+mn-lt"/>
                      </a:endParaRPr>
                    </a:p>
                    <a:p>
                      <a:pPr marL="0" marR="0" algn="l" fontAlgn="t">
                        <a:lnSpc>
                          <a:spcPct val="107000"/>
                        </a:lnSpc>
                        <a:spcBef>
                          <a:spcPts val="0"/>
                        </a:spcBef>
                        <a:spcAft>
                          <a:spcPts val="0"/>
                        </a:spcAft>
                      </a:pPr>
                      <a:r>
                        <a:rPr lang="en-US" sz="1600" b="1" i="1" u="none" strike="noStrike" dirty="0">
                          <a:effectLst/>
                          <a:latin typeface="+mn-lt"/>
                          <a:ea typeface="Calibri" panose="020F0502020204030204" pitchFamily="34" charset="0"/>
                          <a:cs typeface="Calibri" panose="020F0502020204030204" pitchFamily="34" charset="0"/>
                        </a:rPr>
                        <a:t>Chair:  *Jennifer Pisco, Senior Director of Student Engagement</a:t>
                      </a:r>
                      <a:endParaRPr lang="en-US" sz="1600" b="0" i="0" u="none" strike="noStrike" dirty="0">
                        <a:effectLst/>
                        <a:latin typeface="+mn-lt"/>
                      </a:endParaRPr>
                    </a:p>
                    <a:p>
                      <a:pPr marL="0" marR="0" algn="l" fontAlgn="t">
                        <a:lnSpc>
                          <a:spcPct val="107000"/>
                        </a:lnSpc>
                        <a:spcBef>
                          <a:spcPts val="0"/>
                        </a:spcBef>
                        <a:spcAft>
                          <a:spcPts val="0"/>
                        </a:spcAft>
                      </a:pPr>
                      <a:r>
                        <a:rPr lang="en-US" sz="1600" b="1" i="1" u="none" strike="noStrike" dirty="0">
                          <a:effectLst/>
                          <a:latin typeface="+mn-lt"/>
                          <a:ea typeface="Calibri" panose="020F0502020204030204" pitchFamily="34" charset="0"/>
                          <a:cs typeface="Calibri" panose="020F0502020204030204" pitchFamily="34" charset="0"/>
                        </a:rPr>
                        <a:t>Committee Members:  </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Devon Putnam, Director of Student Engagement</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Joe Lodewyck, Director of Assessment</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Gina Wellman, Director of Academic First Year Experience</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Elizabeth Kranz, Dean, School of Arts and Sciences</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Brenda Helmer, Chair, MSN Program </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Roger Caramanica, Program Chair, Gaming and Esports Management</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Darren Cesca, Default Management Leader</a:t>
                      </a:r>
                      <a:endParaRPr lang="en-US" sz="1600" b="0" i="0" u="none" strike="noStrike" dirty="0">
                        <a:effectLst/>
                        <a:latin typeface="+mn-lt"/>
                      </a:endParaRPr>
                    </a:p>
                    <a:p>
                      <a:pPr marL="0" marR="0" algn="l" fontAlgn="t">
                        <a:lnSpc>
                          <a:spcPct val="107000"/>
                        </a:lnSpc>
                        <a:spcBef>
                          <a:spcPts val="0"/>
                        </a:spcBef>
                        <a:spcAft>
                          <a:spcPts val="0"/>
                        </a:spcAft>
                      </a:pPr>
                      <a:r>
                        <a:rPr lang="en-US" sz="1600" b="0" i="1" u="none" strike="noStrike" dirty="0">
                          <a:effectLst/>
                          <a:latin typeface="+mn-lt"/>
                          <a:ea typeface="Calibri" panose="020F0502020204030204" pitchFamily="34" charset="0"/>
                          <a:cs typeface="Times New Roman" panose="02020603050405020304" pitchFamily="18" charset="0"/>
                        </a:rPr>
                        <a:t>Shelley Cote, Director of Student Accounts</a:t>
                      </a:r>
                      <a:endParaRPr lang="en-US" sz="1600" b="0" i="0" u="none" strike="noStrike" dirty="0">
                        <a:effectLst/>
                        <a:latin typeface="+mn-lt"/>
                      </a:endParaRPr>
                    </a:p>
                  </a:txBody>
                  <a:tcPr marL="102250" marR="102250"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320412"/>
                  </a:ext>
                </a:extLst>
              </a:tr>
            </a:tbl>
          </a:graphicData>
        </a:graphic>
      </p:graphicFrame>
    </p:spTree>
    <p:extLst>
      <p:ext uri="{BB962C8B-B14F-4D97-AF65-F5344CB8AC3E}">
        <p14:creationId xmlns:p14="http://schemas.microsoft.com/office/powerpoint/2010/main" val="265350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989B3E0-1C4B-8D23-BA8B-989E93C7BEF0}"/>
              </a:ext>
            </a:extLst>
          </p:cNvPr>
          <p:cNvSpPr>
            <a:spLocks noGrp="1"/>
          </p:cNvSpPr>
          <p:nvPr>
            <p:ph type="title"/>
          </p:nvPr>
        </p:nvSpPr>
        <p:spPr>
          <a:xfrm>
            <a:off x="486562" y="196739"/>
            <a:ext cx="9340484" cy="564435"/>
          </a:xfrm>
        </p:spPr>
        <p:txBody>
          <a:bodyPr/>
          <a:lstStyle/>
          <a:p>
            <a:r>
              <a:rPr lang="en-US" dirty="0"/>
              <a:t>Standard Nine Committee</a:t>
            </a:r>
          </a:p>
        </p:txBody>
      </p:sp>
      <p:graphicFrame>
        <p:nvGraphicFramePr>
          <p:cNvPr id="3" name="Table 2">
            <a:extLst>
              <a:ext uri="{FF2B5EF4-FFF2-40B4-BE49-F238E27FC236}">
                <a16:creationId xmlns:a16="http://schemas.microsoft.com/office/drawing/2014/main" id="{EED39BC3-DAAB-2C71-96AC-007388F95F67}"/>
              </a:ext>
            </a:extLst>
          </p:cNvPr>
          <p:cNvGraphicFramePr>
            <a:graphicFrameLocks noGrp="1"/>
          </p:cNvGraphicFramePr>
          <p:nvPr>
            <p:extLst>
              <p:ext uri="{D42A27DB-BD31-4B8C-83A1-F6EECF244321}">
                <p14:modId xmlns:p14="http://schemas.microsoft.com/office/powerpoint/2010/main" val="3960550935"/>
              </p:ext>
            </p:extLst>
          </p:nvPr>
        </p:nvGraphicFramePr>
        <p:xfrm>
          <a:off x="486833" y="1729802"/>
          <a:ext cx="11354441" cy="4168556"/>
        </p:xfrm>
        <a:graphic>
          <a:graphicData uri="http://schemas.openxmlformats.org/drawingml/2006/table">
            <a:tbl>
              <a:tblPr firstRow="1" firstCol="1" bandRow="1"/>
              <a:tblGrid>
                <a:gridCol w="7145623">
                  <a:extLst>
                    <a:ext uri="{9D8B030D-6E8A-4147-A177-3AD203B41FA5}">
                      <a16:colId xmlns:a16="http://schemas.microsoft.com/office/drawing/2014/main" val="3804024892"/>
                    </a:ext>
                  </a:extLst>
                </a:gridCol>
                <a:gridCol w="4208818">
                  <a:extLst>
                    <a:ext uri="{9D8B030D-6E8A-4147-A177-3AD203B41FA5}">
                      <a16:colId xmlns:a16="http://schemas.microsoft.com/office/drawing/2014/main" val="4289249281"/>
                    </a:ext>
                  </a:extLst>
                </a:gridCol>
              </a:tblGrid>
              <a:tr h="4168556">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Nine – Integrity, Transparency, and Public Disclosure</a:t>
                      </a:r>
                      <a:endParaRPr lang="en-US" sz="1800" b="0" i="0" u="none" strike="noStrike" dirty="0">
                        <a:effectLst/>
                        <a:latin typeface="+mn-lt"/>
                      </a:endParaRPr>
                    </a:p>
                    <a:p>
                      <a:pPr marL="0" marR="0" algn="just" fontAlgn="t">
                        <a:lnSpc>
                          <a:spcPct val="107000"/>
                        </a:lnSpc>
                        <a:spcBef>
                          <a:spcPts val="0"/>
                        </a:spcBef>
                        <a:spcAft>
                          <a:spcPts val="0"/>
                        </a:spcAft>
                      </a:pP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The institution </a:t>
                      </a:r>
                      <a:r>
                        <a:rPr lang="en-US" sz="1800" b="1" i="1" u="none" strike="noStrike" dirty="0">
                          <a:solidFill>
                            <a:srgbClr val="0A0A0A"/>
                          </a:solidFill>
                          <a:effectLst/>
                          <a:highlight>
                            <a:srgbClr val="FFFF00"/>
                          </a:highlight>
                          <a:latin typeface="+mn-lt"/>
                          <a:ea typeface="Calibri" panose="020F0502020204030204" pitchFamily="34" charset="0"/>
                          <a:cs typeface="Times New Roman" panose="02020603050405020304" pitchFamily="18" charset="0"/>
                        </a:rPr>
                        <a:t>subscribes to and advocates high ethical standards </a:t>
                      </a:r>
                      <a:r>
                        <a:rPr lang="en-US" sz="1800" b="1" i="1" u="none" strike="noStrike" dirty="0">
                          <a:solidFill>
                            <a:srgbClr val="0A0A0A"/>
                          </a:solidFill>
                          <a:effectLst/>
                          <a:latin typeface="+mn-lt"/>
                          <a:ea typeface="Calibri" panose="020F0502020204030204" pitchFamily="34" charset="0"/>
                          <a:cs typeface="Times New Roman" panose="02020603050405020304" pitchFamily="18" charset="0"/>
                        </a:rPr>
                        <a:t>in the management of its affairs and in its dealings with students, prospective students, faculty, staff, its governing board, external agencies and organizations, and the general public.  Through its policies and practices, the institution endeavors to exemplify the values it articulates in its mission and related statements.  In presenting the institution to students, prospective students, and other members of the public, the institutional website provides information, including information about student success, that is complete, accurate, timely, readily accessible, clear, and sufficient for intended audiences to make informed decisions about the institution.</a:t>
                      </a:r>
                      <a:endParaRPr lang="en-US" sz="1800" b="0" i="0" u="none" strike="noStrike" dirty="0">
                        <a:effectLst/>
                        <a:latin typeface="+mn-lt"/>
                      </a:endParaRPr>
                    </a:p>
                  </a:txBody>
                  <a:tcPr marL="111780" marR="111780" marT="15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Standard Nine – Integrity, Transparency, and Public Disclosure</a:t>
                      </a:r>
                      <a:endParaRPr lang="en-US" sz="1800" b="0" i="0" u="none" strike="noStrike" dirty="0">
                        <a:effectLst/>
                        <a:latin typeface="+mn-lt"/>
                      </a:endParaRPr>
                    </a:p>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Chair:  *Rich Schechter, </a:t>
                      </a:r>
                      <a:r>
                        <a:rPr lang="en-US" sz="1800" b="1" i="1" u="none" strike="noStrike" dirty="0">
                          <a:effectLst/>
                          <a:latin typeface="+mn-lt"/>
                          <a:ea typeface="Calibri" panose="020F0502020204030204" pitchFamily="34" charset="0"/>
                          <a:cs typeface="Times New Roman" panose="02020603050405020304" pitchFamily="18" charset="0"/>
                        </a:rPr>
                        <a:t>Chief Marketing Officer</a:t>
                      </a:r>
                      <a:endParaRPr lang="en-US" sz="1800" b="0" i="0" u="none" strike="noStrike" dirty="0">
                        <a:effectLst/>
                        <a:latin typeface="+mn-lt"/>
                      </a:endParaRPr>
                    </a:p>
                    <a:p>
                      <a:pPr marL="0" marR="0" algn="l" fontAlgn="t">
                        <a:lnSpc>
                          <a:spcPct val="107000"/>
                        </a:lnSpc>
                        <a:spcBef>
                          <a:spcPts val="0"/>
                        </a:spcBef>
                        <a:spcAft>
                          <a:spcPts val="0"/>
                        </a:spcAft>
                      </a:pPr>
                      <a:r>
                        <a:rPr lang="en-US" sz="1800" b="1" i="1" u="none" strike="noStrike" dirty="0">
                          <a:effectLst/>
                          <a:latin typeface="+mn-lt"/>
                          <a:ea typeface="Calibri" panose="020F0502020204030204" pitchFamily="34" charset="0"/>
                          <a:cs typeface="Calibri" panose="020F0502020204030204" pitchFamily="34" charset="0"/>
                        </a:rPr>
                        <a:t>Committee Members:  </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Joan Huwiler, Director of University Communications </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Michele Bartlett, Director Website Development &amp; Visual Branding</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JC Hopkins, Director of Marketing</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Sean Cooley, Director of Marketing Analysis &amp; Lead Generation</a:t>
                      </a:r>
                      <a:endParaRPr lang="en-US" sz="1800" b="0" i="0" u="none" strike="noStrike" dirty="0">
                        <a:effectLst/>
                        <a:latin typeface="+mn-lt"/>
                      </a:endParaRPr>
                    </a:p>
                    <a:p>
                      <a:pPr marL="0" marR="0" algn="l" fontAlgn="t">
                        <a:lnSpc>
                          <a:spcPct val="107000"/>
                        </a:lnSpc>
                        <a:spcBef>
                          <a:spcPts val="0"/>
                        </a:spcBef>
                        <a:spcAft>
                          <a:spcPts val="0"/>
                        </a:spcAft>
                      </a:pPr>
                      <a:r>
                        <a:rPr lang="en-US" sz="1800" b="0" i="1" u="none" strike="noStrike" dirty="0">
                          <a:effectLst/>
                          <a:latin typeface="+mn-lt"/>
                          <a:ea typeface="Calibri" panose="020F0502020204030204" pitchFamily="34" charset="0"/>
                          <a:cs typeface="Calibri" panose="020F0502020204030204" pitchFamily="34" charset="0"/>
                        </a:rPr>
                        <a:t>Wesley Debnam, SVP Culture, Diversity &amp; Associate Experience</a:t>
                      </a:r>
                      <a:endParaRPr lang="en-US" sz="1800" b="0" i="0" u="none" strike="noStrike" dirty="0">
                        <a:effectLst/>
                        <a:latin typeface="+mn-lt"/>
                      </a:endParaRPr>
                    </a:p>
                  </a:txBody>
                  <a:tcPr marL="111780" marR="111780" marT="15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80074"/>
                  </a:ext>
                </a:extLst>
              </a:tr>
            </a:tbl>
          </a:graphicData>
        </a:graphic>
      </p:graphicFrame>
    </p:spTree>
    <p:extLst>
      <p:ext uri="{BB962C8B-B14F-4D97-AF65-F5344CB8AC3E}">
        <p14:creationId xmlns:p14="http://schemas.microsoft.com/office/powerpoint/2010/main" val="99783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E9C9-6AA4-774D-EDB9-692CF0370946}"/>
              </a:ext>
            </a:extLst>
          </p:cNvPr>
          <p:cNvSpPr>
            <a:spLocks noGrp="1"/>
          </p:cNvSpPr>
          <p:nvPr>
            <p:ph type="title"/>
          </p:nvPr>
        </p:nvSpPr>
        <p:spPr/>
        <p:txBody>
          <a:bodyPr/>
          <a:lstStyle/>
          <a:p>
            <a:r>
              <a:rPr lang="en-US" dirty="0"/>
              <a:t>Component Two – On-site Evaluation</a:t>
            </a:r>
          </a:p>
        </p:txBody>
      </p:sp>
      <p:sp>
        <p:nvSpPr>
          <p:cNvPr id="3" name="Content Placeholder 2">
            <a:extLst>
              <a:ext uri="{FF2B5EF4-FFF2-40B4-BE49-F238E27FC236}">
                <a16:creationId xmlns:a16="http://schemas.microsoft.com/office/drawing/2014/main" id="{80E7F9FA-2BDA-55AA-D680-CF3FB0E0329D}"/>
              </a:ext>
            </a:extLst>
          </p:cNvPr>
          <p:cNvSpPr>
            <a:spLocks noGrp="1"/>
          </p:cNvSpPr>
          <p:nvPr>
            <p:ph sz="quarter" idx="13"/>
          </p:nvPr>
        </p:nvSpPr>
        <p:spPr/>
        <p:txBody>
          <a:bodyPr>
            <a:normAutofit/>
          </a:bodyPr>
          <a:lstStyle/>
          <a:p>
            <a:pPr marL="0" indent="0" algn="just">
              <a:buNone/>
            </a:pPr>
            <a:endParaRPr lang="en-US" sz="1000" dirty="0">
              <a:highlight>
                <a:srgbClr val="FFFF00"/>
              </a:highlight>
            </a:endParaRPr>
          </a:p>
          <a:p>
            <a:pPr algn="just"/>
            <a:r>
              <a:rPr lang="en-US" dirty="0"/>
              <a:t>O</a:t>
            </a:r>
            <a:r>
              <a:rPr lang="en-US" dirty="0">
                <a:latin typeface="+mn-lt"/>
              </a:rPr>
              <a:t>n-site</a:t>
            </a:r>
            <a:r>
              <a:rPr lang="en-US" dirty="0"/>
              <a:t> evaluation by a group of </a:t>
            </a:r>
            <a:r>
              <a:rPr lang="en-US" dirty="0">
                <a:highlight>
                  <a:srgbClr val="FFFF00"/>
                </a:highlight>
              </a:rPr>
              <a:t>faculty and administrators </a:t>
            </a:r>
            <a:r>
              <a:rPr lang="en-US" dirty="0"/>
              <a:t>provides the institution and the Commission with a valuable external perspective. </a:t>
            </a:r>
          </a:p>
          <a:p>
            <a:pPr algn="just"/>
            <a:endParaRPr lang="en-US" sz="800" dirty="0"/>
          </a:p>
          <a:p>
            <a:pPr algn="just"/>
            <a:r>
              <a:rPr lang="en-US" dirty="0"/>
              <a:t>On-site evaluation team members are </a:t>
            </a:r>
            <a:r>
              <a:rPr lang="en-US" dirty="0">
                <a:highlight>
                  <a:srgbClr val="FFFF00"/>
                </a:highlight>
              </a:rPr>
              <a:t>selected and trained based upon their experience </a:t>
            </a:r>
            <a:r>
              <a:rPr lang="en-US" dirty="0"/>
              <a:t>at an institution comparable to the one being evaluated. </a:t>
            </a:r>
          </a:p>
          <a:p>
            <a:pPr algn="just"/>
            <a:endParaRPr lang="en-US" sz="800" dirty="0"/>
          </a:p>
          <a:p>
            <a:pPr algn="just"/>
            <a:r>
              <a:rPr lang="en-US" dirty="0"/>
              <a:t>On-site evaluation team members:</a:t>
            </a:r>
          </a:p>
          <a:p>
            <a:pPr lvl="1" algn="just">
              <a:buFont typeface="Courier New" panose="02070309020205020404" pitchFamily="49" charset="0"/>
              <a:buChar char="o"/>
            </a:pPr>
            <a:r>
              <a:rPr lang="en-US" dirty="0">
                <a:solidFill>
                  <a:schemeClr val="tx2"/>
                </a:solidFill>
              </a:rPr>
              <a:t>Review </a:t>
            </a:r>
            <a:r>
              <a:rPr lang="en-US" dirty="0">
                <a:solidFill>
                  <a:schemeClr val="tx2"/>
                </a:solidFill>
                <a:highlight>
                  <a:srgbClr val="FFFF00"/>
                </a:highlight>
              </a:rPr>
              <a:t>all</a:t>
            </a:r>
            <a:r>
              <a:rPr lang="en-US" dirty="0">
                <a:solidFill>
                  <a:schemeClr val="tx2"/>
                </a:solidFill>
              </a:rPr>
              <a:t> areas of operation.</a:t>
            </a:r>
          </a:p>
          <a:p>
            <a:pPr lvl="1" algn="just">
              <a:buFont typeface="Courier New" panose="02070309020205020404" pitchFamily="49" charset="0"/>
              <a:buChar char="o"/>
            </a:pPr>
            <a:r>
              <a:rPr lang="en-US" dirty="0">
                <a:solidFill>
                  <a:schemeClr val="tx2"/>
                </a:solidFill>
              </a:rPr>
              <a:t>Interview </a:t>
            </a:r>
            <a:r>
              <a:rPr lang="en-US" dirty="0">
                <a:solidFill>
                  <a:schemeClr val="tx2"/>
                </a:solidFill>
                <a:highlight>
                  <a:srgbClr val="FFFF00"/>
                </a:highlight>
              </a:rPr>
              <a:t>management, staff, faculty, and students</a:t>
            </a:r>
            <a:r>
              <a:rPr lang="en-US" dirty="0">
                <a:solidFill>
                  <a:schemeClr val="tx2"/>
                </a:solidFill>
              </a:rPr>
              <a:t>.  </a:t>
            </a:r>
          </a:p>
          <a:p>
            <a:pPr lvl="1" algn="just">
              <a:buFont typeface="Courier New" panose="02070309020205020404" pitchFamily="49" charset="0"/>
              <a:buChar char="o"/>
            </a:pPr>
            <a:r>
              <a:rPr lang="en-US" dirty="0">
                <a:solidFill>
                  <a:schemeClr val="tx2"/>
                </a:solidFill>
                <a:highlight>
                  <a:srgbClr val="FFFF00"/>
                </a:highlight>
              </a:rPr>
              <a:t>Validate</a:t>
            </a:r>
            <a:r>
              <a:rPr lang="en-US" dirty="0">
                <a:solidFill>
                  <a:schemeClr val="tx2"/>
                </a:solidFill>
              </a:rPr>
              <a:t> what we state in our self-study is accurate.  </a:t>
            </a:r>
          </a:p>
        </p:txBody>
      </p:sp>
    </p:spTree>
    <p:extLst>
      <p:ext uri="{BB962C8B-B14F-4D97-AF65-F5344CB8AC3E}">
        <p14:creationId xmlns:p14="http://schemas.microsoft.com/office/powerpoint/2010/main" val="401520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FF39-8608-72E9-8CE9-8BDA75748B7E}"/>
              </a:ext>
            </a:extLst>
          </p:cNvPr>
          <p:cNvSpPr>
            <a:spLocks noGrp="1"/>
          </p:cNvSpPr>
          <p:nvPr>
            <p:ph type="title"/>
          </p:nvPr>
        </p:nvSpPr>
        <p:spPr/>
        <p:txBody>
          <a:bodyPr/>
          <a:lstStyle/>
          <a:p>
            <a:r>
              <a:rPr lang="en-US" dirty="0"/>
              <a:t>Component Three – Commission Review</a:t>
            </a:r>
          </a:p>
        </p:txBody>
      </p:sp>
      <p:sp>
        <p:nvSpPr>
          <p:cNvPr id="3" name="Content Placeholder 2">
            <a:extLst>
              <a:ext uri="{FF2B5EF4-FFF2-40B4-BE49-F238E27FC236}">
                <a16:creationId xmlns:a16="http://schemas.microsoft.com/office/drawing/2014/main" id="{6E511185-E0FB-5091-A77B-EBFD213CC2F3}"/>
              </a:ext>
            </a:extLst>
          </p:cNvPr>
          <p:cNvSpPr>
            <a:spLocks noGrp="1"/>
          </p:cNvSpPr>
          <p:nvPr>
            <p:ph sz="quarter" idx="13"/>
          </p:nvPr>
        </p:nvSpPr>
        <p:spPr/>
        <p:txBody>
          <a:bodyPr>
            <a:normAutofit/>
          </a:bodyPr>
          <a:lstStyle/>
          <a:p>
            <a:pPr marL="0" indent="0" algn="just">
              <a:buNone/>
            </a:pPr>
            <a:r>
              <a:rPr lang="en-US" dirty="0"/>
              <a:t>Final Reaffirmation Decision Based Upon:</a:t>
            </a:r>
          </a:p>
          <a:p>
            <a:pPr marL="0" indent="0" algn="just">
              <a:buNone/>
            </a:pPr>
            <a:endParaRPr lang="en-US" sz="1400" dirty="0"/>
          </a:p>
          <a:p>
            <a:pPr algn="just"/>
            <a:r>
              <a:rPr lang="en-US" dirty="0"/>
              <a:t>Commission review of the self-study.</a:t>
            </a:r>
          </a:p>
          <a:p>
            <a:pPr algn="just"/>
            <a:r>
              <a:rPr lang="en-US" dirty="0"/>
              <a:t>Commission review of the evaluation team’s report.</a:t>
            </a:r>
          </a:p>
          <a:p>
            <a:pPr algn="just"/>
            <a:r>
              <a:rPr lang="en-US" dirty="0"/>
              <a:t>Institution’s response to the evaluation team’s report.</a:t>
            </a:r>
          </a:p>
          <a:p>
            <a:pPr algn="just"/>
            <a:r>
              <a:rPr lang="en-US" dirty="0"/>
              <a:t>Commission will make a final decision of reaffirmation.  </a:t>
            </a:r>
          </a:p>
          <a:p>
            <a:pPr marL="0" indent="0" algn="just">
              <a:buNone/>
            </a:pPr>
            <a:endParaRPr lang="en-US" sz="1400" dirty="0"/>
          </a:p>
        </p:txBody>
      </p:sp>
    </p:spTree>
    <p:extLst>
      <p:ext uri="{BB962C8B-B14F-4D97-AF65-F5344CB8AC3E}">
        <p14:creationId xmlns:p14="http://schemas.microsoft.com/office/powerpoint/2010/main" val="208546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3EB-D8AD-B2C0-EBED-FC3976A8C9F6}"/>
              </a:ext>
            </a:extLst>
          </p:cNvPr>
          <p:cNvSpPr>
            <a:spLocks noGrp="1"/>
          </p:cNvSpPr>
          <p:nvPr>
            <p:ph type="title"/>
          </p:nvPr>
        </p:nvSpPr>
        <p:spPr>
          <a:xfrm>
            <a:off x="609600" y="204254"/>
            <a:ext cx="9349648" cy="982397"/>
          </a:xfrm>
        </p:spPr>
        <p:txBody>
          <a:bodyPr anchor="ctr">
            <a:normAutofit/>
          </a:bodyPr>
          <a:lstStyle/>
          <a:p>
            <a:r>
              <a:rPr lang="en-US" dirty="0"/>
              <a:t>What is the purpose of accreditation?  </a:t>
            </a:r>
          </a:p>
        </p:txBody>
      </p:sp>
      <p:sp>
        <p:nvSpPr>
          <p:cNvPr id="3" name="Content Placeholder 2">
            <a:extLst>
              <a:ext uri="{FF2B5EF4-FFF2-40B4-BE49-F238E27FC236}">
                <a16:creationId xmlns:a16="http://schemas.microsoft.com/office/drawing/2014/main" id="{B753BDDD-D82E-1B07-904B-5BB9005E5CC0}"/>
              </a:ext>
            </a:extLst>
          </p:cNvPr>
          <p:cNvSpPr>
            <a:spLocks noGrp="1"/>
          </p:cNvSpPr>
          <p:nvPr>
            <p:ph sz="half" idx="1"/>
          </p:nvPr>
        </p:nvSpPr>
        <p:spPr>
          <a:xfrm>
            <a:off x="609600" y="1600201"/>
            <a:ext cx="5384800" cy="4525963"/>
          </a:xfrm>
        </p:spPr>
        <p:txBody>
          <a:bodyPr>
            <a:normAutofit fontScale="92500" lnSpcReduction="10000"/>
          </a:bodyPr>
          <a:lstStyle/>
          <a:p>
            <a:pPr marL="0" indent="0">
              <a:buNone/>
            </a:pPr>
            <a:r>
              <a:rPr lang="en-US" b="0" i="0" dirty="0">
                <a:effectLst/>
              </a:rPr>
              <a:t>Ensure we deliver quality services to our students.  </a:t>
            </a:r>
          </a:p>
          <a:p>
            <a:pPr algn="l">
              <a:buFont typeface="Arial" panose="020B0604020202020204" pitchFamily="34" charset="0"/>
              <a:buChar char="•"/>
            </a:pPr>
            <a:r>
              <a:rPr lang="en-US" b="0" i="0" dirty="0">
                <a:solidFill>
                  <a:schemeClr val="accent1"/>
                </a:solidFill>
                <a:effectLst/>
                <a:latin typeface="Newslab"/>
              </a:rPr>
              <a:t>Meet best practice standards</a:t>
            </a:r>
          </a:p>
          <a:p>
            <a:pPr algn="l">
              <a:buFont typeface="Arial" panose="020B0604020202020204" pitchFamily="34" charset="0"/>
              <a:buChar char="•"/>
            </a:pPr>
            <a:r>
              <a:rPr lang="en-US" b="0" i="0" dirty="0">
                <a:solidFill>
                  <a:schemeClr val="accent1"/>
                </a:solidFill>
                <a:effectLst/>
                <a:latin typeface="Newslab"/>
              </a:rPr>
              <a:t>Deliver services with appropriately trained staff and faculty</a:t>
            </a:r>
          </a:p>
          <a:p>
            <a:pPr algn="l">
              <a:buFont typeface="Arial" panose="020B0604020202020204" pitchFamily="34" charset="0"/>
              <a:buChar char="•"/>
            </a:pPr>
            <a:r>
              <a:rPr lang="en-US" b="0" i="0" dirty="0">
                <a:solidFill>
                  <a:schemeClr val="accent1"/>
                </a:solidFill>
                <a:effectLst/>
                <a:latin typeface="Newslab"/>
              </a:rPr>
              <a:t>Include students in the decision-making process</a:t>
            </a:r>
          </a:p>
          <a:p>
            <a:pPr algn="l">
              <a:buFont typeface="Arial" panose="020B0604020202020204" pitchFamily="34" charset="0"/>
              <a:buChar char="•"/>
            </a:pPr>
            <a:r>
              <a:rPr lang="en-US" b="0" i="0" dirty="0">
                <a:solidFill>
                  <a:schemeClr val="accent1"/>
                </a:solidFill>
                <a:effectLst/>
                <a:latin typeface="Newslab"/>
              </a:rPr>
              <a:t>Provide services in a safe and respectful environment</a:t>
            </a:r>
          </a:p>
          <a:p>
            <a:pPr algn="l">
              <a:buFont typeface="Arial" panose="020B0604020202020204" pitchFamily="34" charset="0"/>
              <a:buChar char="•"/>
            </a:pPr>
            <a:r>
              <a:rPr lang="en-US" b="0" i="0" dirty="0">
                <a:solidFill>
                  <a:schemeClr val="accent1"/>
                </a:solidFill>
                <a:effectLst/>
                <a:latin typeface="Newslab"/>
              </a:rPr>
              <a:t>Protect students’ privacy</a:t>
            </a:r>
          </a:p>
          <a:p>
            <a:pPr algn="l">
              <a:buFont typeface="Arial" panose="020B0604020202020204" pitchFamily="34" charset="0"/>
              <a:buChar char="•"/>
            </a:pPr>
            <a:r>
              <a:rPr lang="en-US" b="0" i="0" dirty="0">
                <a:solidFill>
                  <a:schemeClr val="accent1"/>
                </a:solidFill>
                <a:effectLst/>
                <a:latin typeface="Newslab"/>
              </a:rPr>
              <a:t>Support positive outcomes</a:t>
            </a:r>
          </a:p>
          <a:p>
            <a:pPr marL="0" indent="0">
              <a:buNone/>
            </a:pPr>
            <a:endParaRPr lang="en-US" b="0" i="0" dirty="0">
              <a:effectLst/>
            </a:endParaRPr>
          </a:p>
          <a:p>
            <a:pPr marL="0" indent="0">
              <a:buNone/>
            </a:pPr>
            <a:endParaRPr lang="en-US" b="0" i="0" dirty="0">
              <a:effectLst/>
            </a:endParaRPr>
          </a:p>
          <a:p>
            <a:pPr marL="0" indent="0">
              <a:buNone/>
            </a:pPr>
            <a:endParaRPr lang="en-US" dirty="0"/>
          </a:p>
        </p:txBody>
      </p:sp>
      <p:pic>
        <p:nvPicPr>
          <p:cNvPr id="1026" name="Picture 2" descr="Standards for Accreditation for 2019 Review">
            <a:extLst>
              <a:ext uri="{FF2B5EF4-FFF2-40B4-BE49-F238E27FC236}">
                <a16:creationId xmlns:a16="http://schemas.microsoft.com/office/drawing/2014/main" id="{0891CE4F-E6C0-3D0B-78D7-9BA66462F9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1736" y="1600201"/>
            <a:ext cx="3496528" cy="4525963"/>
          </a:xfrm>
          <a:prstGeom prst="rect">
            <a:avLst/>
          </a:prstGeom>
          <a:solidFill>
            <a:srgbClr val="FFFFFF"/>
          </a:solidFill>
        </p:spPr>
      </p:pic>
    </p:spTree>
    <p:extLst>
      <p:ext uri="{BB962C8B-B14F-4D97-AF65-F5344CB8AC3E}">
        <p14:creationId xmlns:p14="http://schemas.microsoft.com/office/powerpoint/2010/main" val="389347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9141-53D9-E3AD-EF48-78D28F7861B9}"/>
              </a:ext>
            </a:extLst>
          </p:cNvPr>
          <p:cNvSpPr>
            <a:spLocks noGrp="1"/>
          </p:cNvSpPr>
          <p:nvPr>
            <p:ph type="title"/>
          </p:nvPr>
        </p:nvSpPr>
        <p:spPr>
          <a:xfrm>
            <a:off x="486562" y="196739"/>
            <a:ext cx="9340484" cy="874824"/>
          </a:xfrm>
        </p:spPr>
        <p:txBody>
          <a:bodyPr/>
          <a:lstStyle/>
          <a:p>
            <a:r>
              <a:rPr lang="en-US" dirty="0"/>
              <a:t>How can YOU prepare?</a:t>
            </a:r>
          </a:p>
        </p:txBody>
      </p:sp>
      <p:sp>
        <p:nvSpPr>
          <p:cNvPr id="3" name="Content Placeholder 2">
            <a:extLst>
              <a:ext uri="{FF2B5EF4-FFF2-40B4-BE49-F238E27FC236}">
                <a16:creationId xmlns:a16="http://schemas.microsoft.com/office/drawing/2014/main" id="{61B6DBC6-48AD-665E-CFCB-FEB2335C8F28}"/>
              </a:ext>
            </a:extLst>
          </p:cNvPr>
          <p:cNvSpPr>
            <a:spLocks noGrp="1"/>
          </p:cNvSpPr>
          <p:nvPr>
            <p:ph sz="quarter" idx="13"/>
          </p:nvPr>
        </p:nvSpPr>
        <p:spPr/>
        <p:txBody>
          <a:bodyPr>
            <a:normAutofit lnSpcReduction="10000"/>
          </a:bodyPr>
          <a:lstStyle/>
          <a:p>
            <a:r>
              <a:rPr lang="en-US" dirty="0">
                <a:solidFill>
                  <a:schemeClr val="tx2">
                    <a:lumMod val="75000"/>
                  </a:schemeClr>
                </a:solidFill>
              </a:rPr>
              <a:t>Review the NECHE Standards of Accreditation</a:t>
            </a:r>
          </a:p>
          <a:p>
            <a:pPr marL="0" indent="0">
              <a:buNone/>
            </a:pPr>
            <a:r>
              <a:rPr lang="en-US" dirty="0">
                <a:solidFill>
                  <a:schemeClr val="tx2">
                    <a:lumMod val="75000"/>
                  </a:schemeClr>
                </a:solidFill>
              </a:rPr>
              <a:t>	</a:t>
            </a:r>
            <a:r>
              <a:rPr lang="en-US" dirty="0">
                <a:solidFill>
                  <a:schemeClr val="tx2">
                    <a:lumMod val="75000"/>
                  </a:schemeClr>
                </a:solidFill>
                <a:hlinkClick r:id="rId2">
                  <a:extLst>
                    <a:ext uri="{A12FA001-AC4F-418D-AE19-62706E023703}">
                      <ahyp:hlinkClr xmlns:ahyp="http://schemas.microsoft.com/office/drawing/2018/hyperlinkcolor" val="tx"/>
                    </a:ext>
                  </a:extLst>
                </a:hlinkClick>
              </a:rPr>
              <a:t>https://www.neche.org/resources/standards-for-accreditation</a:t>
            </a:r>
            <a:endParaRPr lang="en-US" dirty="0">
              <a:solidFill>
                <a:schemeClr val="tx2">
                  <a:lumMod val="75000"/>
                </a:schemeClr>
              </a:solidFill>
            </a:endParaRPr>
          </a:p>
          <a:p>
            <a:endParaRPr lang="en-US" sz="800" dirty="0">
              <a:solidFill>
                <a:schemeClr val="tx2">
                  <a:lumMod val="75000"/>
                </a:schemeClr>
              </a:solidFill>
            </a:endParaRPr>
          </a:p>
          <a:p>
            <a:r>
              <a:rPr lang="en-US" dirty="0">
                <a:solidFill>
                  <a:schemeClr val="tx2">
                    <a:lumMod val="75000"/>
                  </a:schemeClr>
                </a:solidFill>
              </a:rPr>
              <a:t>Review the Policies in the University’s Catalog</a:t>
            </a:r>
          </a:p>
          <a:p>
            <a:pPr marL="0" indent="0">
              <a:buNone/>
            </a:pPr>
            <a:r>
              <a:rPr lang="en-US" dirty="0">
                <a:solidFill>
                  <a:schemeClr val="tx2">
                    <a:lumMod val="75000"/>
                  </a:schemeClr>
                </a:solidFill>
              </a:rPr>
              <a:t>	</a:t>
            </a:r>
            <a:r>
              <a:rPr lang="en-US" dirty="0">
                <a:solidFill>
                  <a:schemeClr val="tx2">
                    <a:lumMod val="75000"/>
                  </a:schemeClr>
                </a:solidFill>
                <a:hlinkClick r:id="rId3">
                  <a:extLst>
                    <a:ext uri="{A12FA001-AC4F-418D-AE19-62706E023703}">
                      <ahyp:hlinkClr xmlns:ahyp="http://schemas.microsoft.com/office/drawing/2018/hyperlinkcolor" val="tx"/>
                    </a:ext>
                  </a:extLst>
                </a:hlinkClick>
              </a:rPr>
              <a:t>https://post.edu/student-services/academic-affairs/university-catalog/</a:t>
            </a:r>
            <a:endParaRPr lang="en-US" dirty="0">
              <a:solidFill>
                <a:schemeClr val="tx2">
                  <a:lumMod val="75000"/>
                </a:schemeClr>
              </a:solidFill>
            </a:endParaRPr>
          </a:p>
          <a:p>
            <a:pPr marL="0" indent="0">
              <a:buNone/>
            </a:pPr>
            <a:endParaRPr lang="en-US" sz="900" dirty="0">
              <a:solidFill>
                <a:schemeClr val="tx2">
                  <a:lumMod val="75000"/>
                </a:schemeClr>
              </a:solidFill>
            </a:endParaRPr>
          </a:p>
          <a:p>
            <a:r>
              <a:rPr lang="en-US" dirty="0">
                <a:solidFill>
                  <a:schemeClr val="tx2">
                    <a:lumMod val="75000"/>
                  </a:schemeClr>
                </a:solidFill>
                <a:latin typeface="+mn-lt"/>
              </a:rPr>
              <a:t>Follow the Policies and Procedures Relating to Your Department and Particularly Your Position</a:t>
            </a:r>
          </a:p>
          <a:p>
            <a:r>
              <a:rPr lang="en-US" dirty="0">
                <a:solidFill>
                  <a:schemeClr val="tx2">
                    <a:lumMod val="75000"/>
                  </a:schemeClr>
                </a:solidFill>
              </a:rPr>
              <a:t>Be Familiar with and Understand Applicable Handbooks</a:t>
            </a:r>
          </a:p>
          <a:p>
            <a:r>
              <a:rPr lang="en-US" dirty="0">
                <a:solidFill>
                  <a:schemeClr val="tx2">
                    <a:lumMod val="75000"/>
                  </a:schemeClr>
                </a:solidFill>
              </a:rPr>
              <a:t>Participate in All Accreditation and Position Specific Training Activities</a:t>
            </a:r>
          </a:p>
          <a:p>
            <a:r>
              <a:rPr lang="en-US" b="1" dirty="0">
                <a:solidFill>
                  <a:schemeClr val="accent2"/>
                </a:solidFill>
              </a:rPr>
              <a:t>Volunteer Opportunities and ASK QUESTIONS</a:t>
            </a:r>
          </a:p>
        </p:txBody>
      </p:sp>
    </p:spTree>
    <p:extLst>
      <p:ext uri="{BB962C8B-B14F-4D97-AF65-F5344CB8AC3E}">
        <p14:creationId xmlns:p14="http://schemas.microsoft.com/office/powerpoint/2010/main" val="280786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3170-9924-66EA-B106-223BDB24DF6C}"/>
              </a:ext>
            </a:extLst>
          </p:cNvPr>
          <p:cNvSpPr>
            <a:spLocks noGrp="1"/>
          </p:cNvSpPr>
          <p:nvPr>
            <p:ph type="title"/>
          </p:nvPr>
        </p:nvSpPr>
        <p:spPr/>
        <p:txBody>
          <a:bodyPr/>
          <a:lstStyle/>
          <a:p>
            <a:r>
              <a:rPr lang="en-US" dirty="0"/>
              <a:t>Keep Updated</a:t>
            </a:r>
          </a:p>
        </p:txBody>
      </p:sp>
      <p:sp>
        <p:nvSpPr>
          <p:cNvPr id="3" name="Content Placeholder 2">
            <a:extLst>
              <a:ext uri="{FF2B5EF4-FFF2-40B4-BE49-F238E27FC236}">
                <a16:creationId xmlns:a16="http://schemas.microsoft.com/office/drawing/2014/main" id="{298CC930-4A61-90CA-C346-B2587974298A}"/>
              </a:ext>
            </a:extLst>
          </p:cNvPr>
          <p:cNvSpPr>
            <a:spLocks noGrp="1"/>
          </p:cNvSpPr>
          <p:nvPr>
            <p:ph sz="quarter" idx="13"/>
          </p:nvPr>
        </p:nvSpPr>
        <p:spPr/>
        <p:txBody>
          <a:bodyPr/>
          <a:lstStyle/>
          <a:p>
            <a:pPr marL="0" indent="0" algn="ctr">
              <a:buNone/>
            </a:pPr>
            <a:r>
              <a:rPr lang="en-US" sz="3600" b="1" dirty="0">
                <a:solidFill>
                  <a:schemeClr val="accent2"/>
                </a:solidFill>
                <a:latin typeface="+mn-lt"/>
              </a:rPr>
              <a:t>Reaffirmation Website</a:t>
            </a:r>
          </a:p>
          <a:p>
            <a:pPr marL="0" indent="0">
              <a:buNone/>
            </a:pPr>
            <a:endParaRPr lang="en-US" sz="1200" b="1" dirty="0">
              <a:solidFill>
                <a:schemeClr val="accent2"/>
              </a:solidFill>
            </a:endParaRPr>
          </a:p>
          <a:p>
            <a:pPr marL="0" indent="0">
              <a:buNone/>
            </a:pPr>
            <a:r>
              <a:rPr lang="en-US" b="1" dirty="0">
                <a:solidFill>
                  <a:schemeClr val="accent2"/>
                </a:solidFill>
                <a:hlinkClick r:id="rId2">
                  <a:extLst>
                    <a:ext uri="{A12FA001-AC4F-418D-AE19-62706E023703}">
                      <ahyp:hlinkClr xmlns:ahyp="http://schemas.microsoft.com/office/drawing/2018/hyperlinkcolor" val="tx"/>
                    </a:ext>
                  </a:extLst>
                </a:hlinkClick>
              </a:rPr>
              <a:t>https://post.edu/about/reaffirmation-2024/</a:t>
            </a:r>
            <a:endParaRPr lang="en-US" b="1" dirty="0">
              <a:solidFill>
                <a:schemeClr val="accent2"/>
              </a:solidFill>
            </a:endParaRPr>
          </a:p>
          <a:p>
            <a:pPr marL="0" indent="0">
              <a:buNone/>
            </a:pPr>
            <a:endParaRPr lang="en-US" sz="1600" b="1" dirty="0">
              <a:solidFill>
                <a:schemeClr val="accent2"/>
              </a:solidFill>
            </a:endParaRPr>
          </a:p>
          <a:p>
            <a:pPr marL="0" indent="0">
              <a:buNone/>
            </a:pPr>
            <a:r>
              <a:rPr lang="en-US" sz="1600" b="1" dirty="0">
                <a:solidFill>
                  <a:schemeClr val="accent2"/>
                </a:solidFill>
              </a:rPr>
              <a:t>                        Dr. Jeremi Bauer                Lucia Dressel                          Gregory Dennis           Tom Kavanagh</a:t>
            </a:r>
          </a:p>
          <a:p>
            <a:pPr marL="0" indent="0">
              <a:buNone/>
            </a:pPr>
            <a:endParaRPr lang="en-US" b="1" dirty="0">
              <a:solidFill>
                <a:schemeClr val="accent2"/>
              </a:solidFill>
            </a:endParaRPr>
          </a:p>
          <a:p>
            <a:pPr marL="0" indent="0">
              <a:buNone/>
            </a:pPr>
            <a:endParaRPr lang="en-US" b="1" dirty="0">
              <a:solidFill>
                <a:schemeClr val="accent2"/>
              </a:solidFill>
            </a:endParaRPr>
          </a:p>
          <a:p>
            <a:pPr marL="0" indent="0">
              <a:buNone/>
            </a:pPr>
            <a:endParaRPr lang="en-US" b="1" dirty="0">
              <a:solidFill>
                <a:schemeClr val="accent2"/>
              </a:solidFill>
            </a:endParaRPr>
          </a:p>
          <a:p>
            <a:pPr marL="0" indent="0">
              <a:buNone/>
            </a:pPr>
            <a:endParaRPr lang="en-US" b="1" dirty="0">
              <a:solidFill>
                <a:schemeClr val="accent2"/>
              </a:solidFill>
            </a:endParaRPr>
          </a:p>
        </p:txBody>
      </p:sp>
      <p:pic>
        <p:nvPicPr>
          <p:cNvPr id="1026" name="Picture 2" descr="Jeremi Bauer">
            <a:extLst>
              <a:ext uri="{FF2B5EF4-FFF2-40B4-BE49-F238E27FC236}">
                <a16:creationId xmlns:a16="http://schemas.microsoft.com/office/drawing/2014/main" id="{95DEC040-2EC7-832F-51F9-4BD73EC94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36" y="3814079"/>
            <a:ext cx="1293018"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cia Dressel">
            <a:extLst>
              <a:ext uri="{FF2B5EF4-FFF2-40B4-BE49-F238E27FC236}">
                <a16:creationId xmlns:a16="http://schemas.microsoft.com/office/drawing/2014/main" id="{6156E4CB-3113-1E92-58DB-76AE471FF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793" y="3814079"/>
            <a:ext cx="13430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3D21933-D75B-8AD9-6B32-56D8E59B7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692" y="3795849"/>
            <a:ext cx="134302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725592B-BC0E-A2B7-DF86-930F93D00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9421" y="3814079"/>
            <a:ext cx="13430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6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A345E686-4F6C-43F0-EA89-58D8A08F8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674" y="242461"/>
            <a:ext cx="4924651" cy="6373078"/>
          </a:xfrm>
          <a:prstGeom prst="rect">
            <a:avLst/>
          </a:prstGeom>
          <a:ln>
            <a:solidFill>
              <a:schemeClr val="tx1"/>
            </a:solidFill>
          </a:ln>
        </p:spPr>
      </p:pic>
    </p:spTree>
    <p:extLst>
      <p:ext uri="{BB962C8B-B14F-4D97-AF65-F5344CB8AC3E}">
        <p14:creationId xmlns:p14="http://schemas.microsoft.com/office/powerpoint/2010/main" val="150471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A345E686-4F6C-43F0-EA89-58D8A08F8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674" y="242461"/>
            <a:ext cx="4924651" cy="6373078"/>
          </a:xfrm>
          <a:prstGeom prst="rect">
            <a:avLst/>
          </a:prstGeom>
          <a:ln>
            <a:solidFill>
              <a:schemeClr val="tx1"/>
            </a:solidFill>
          </a:ln>
        </p:spPr>
      </p:pic>
      <p:pic>
        <p:nvPicPr>
          <p:cNvPr id="2" name="Picture 1" descr="A group of people walking outside of a building&#10;&#10;Description automatically generated with medium confidence">
            <a:extLst>
              <a:ext uri="{FF2B5EF4-FFF2-40B4-BE49-F238E27FC236}">
                <a16:creationId xmlns:a16="http://schemas.microsoft.com/office/drawing/2014/main" id="{F93F3B2A-D3BC-8430-2300-6BABFD31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634" y="182880"/>
            <a:ext cx="5016731" cy="6492240"/>
          </a:xfrm>
          <a:prstGeom prst="rect">
            <a:avLst/>
          </a:prstGeom>
          <a:ln>
            <a:solidFill>
              <a:schemeClr val="tx1"/>
            </a:solidFill>
          </a:ln>
        </p:spPr>
      </p:pic>
      <p:pic>
        <p:nvPicPr>
          <p:cNvPr id="3" name="Picture 2" descr="Graphical user interface, website&#10;&#10;Description automatically generated">
            <a:extLst>
              <a:ext uri="{FF2B5EF4-FFF2-40B4-BE49-F238E27FC236}">
                <a16:creationId xmlns:a16="http://schemas.microsoft.com/office/drawing/2014/main" id="{5A59034C-76A1-1A96-B8C4-5F03784B5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634" y="182880"/>
            <a:ext cx="5016732" cy="6492240"/>
          </a:xfrm>
          <a:prstGeom prst="rect">
            <a:avLst/>
          </a:prstGeom>
          <a:ln>
            <a:solidFill>
              <a:schemeClr val="tx1"/>
            </a:solidFill>
          </a:ln>
        </p:spPr>
      </p:pic>
    </p:spTree>
    <p:extLst>
      <p:ext uri="{BB962C8B-B14F-4D97-AF65-F5344CB8AC3E}">
        <p14:creationId xmlns:p14="http://schemas.microsoft.com/office/powerpoint/2010/main" val="83092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outside of a building&#10;&#10;Description automatically generated with medium confidence">
            <a:extLst>
              <a:ext uri="{FF2B5EF4-FFF2-40B4-BE49-F238E27FC236}">
                <a16:creationId xmlns:a16="http://schemas.microsoft.com/office/drawing/2014/main" id="{F04ECC60-A26D-CD15-7614-9697B381B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634" y="182880"/>
            <a:ext cx="5016731" cy="6492240"/>
          </a:xfrm>
          <a:prstGeom prst="rect">
            <a:avLst/>
          </a:prstGeom>
          <a:ln>
            <a:solidFill>
              <a:schemeClr val="tx1"/>
            </a:solidFill>
          </a:ln>
        </p:spPr>
      </p:pic>
    </p:spTree>
    <p:extLst>
      <p:ext uri="{BB962C8B-B14F-4D97-AF65-F5344CB8AC3E}">
        <p14:creationId xmlns:p14="http://schemas.microsoft.com/office/powerpoint/2010/main" val="215398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567D-FAC5-C9D0-C3A3-B2EFB61C421E}"/>
              </a:ext>
            </a:extLst>
          </p:cNvPr>
          <p:cNvSpPr>
            <a:spLocks noGrp="1"/>
          </p:cNvSpPr>
          <p:nvPr>
            <p:ph type="title"/>
          </p:nvPr>
        </p:nvSpPr>
        <p:spPr/>
        <p:txBody>
          <a:bodyPr/>
          <a:lstStyle/>
          <a:p>
            <a:r>
              <a:rPr lang="en-US" dirty="0"/>
              <a:t>How many areas of non-compliance are acceptable?</a:t>
            </a:r>
          </a:p>
        </p:txBody>
      </p:sp>
      <p:pic>
        <p:nvPicPr>
          <p:cNvPr id="3" name="Content Placeholder 5">
            <a:extLst>
              <a:ext uri="{FF2B5EF4-FFF2-40B4-BE49-F238E27FC236}">
                <a16:creationId xmlns:a16="http://schemas.microsoft.com/office/drawing/2014/main" id="{A13DDAB4-234D-DC0A-B2B9-424292EE1D79}"/>
              </a:ext>
            </a:extLst>
          </p:cNvPr>
          <p:cNvPicPr>
            <a:picLocks noChangeAspect="1"/>
          </p:cNvPicPr>
          <p:nvPr/>
        </p:nvPicPr>
        <p:blipFill>
          <a:blip r:embed="rId2"/>
          <a:stretch>
            <a:fillRect/>
          </a:stretch>
        </p:blipFill>
        <p:spPr>
          <a:xfrm>
            <a:off x="2185416" y="1773936"/>
            <a:ext cx="6931152" cy="3862483"/>
          </a:xfrm>
          <a:prstGeom prst="rect">
            <a:avLst/>
          </a:prstGeom>
        </p:spPr>
      </p:pic>
    </p:spTree>
    <p:extLst>
      <p:ext uri="{BB962C8B-B14F-4D97-AF65-F5344CB8AC3E}">
        <p14:creationId xmlns:p14="http://schemas.microsoft.com/office/powerpoint/2010/main" val="163840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10F6-4139-A003-A730-3B3045834FB9}"/>
              </a:ext>
            </a:extLst>
          </p:cNvPr>
          <p:cNvSpPr>
            <a:spLocks noGrp="1"/>
          </p:cNvSpPr>
          <p:nvPr>
            <p:ph type="title"/>
          </p:nvPr>
        </p:nvSpPr>
        <p:spPr/>
        <p:txBody>
          <a:bodyPr/>
          <a:lstStyle/>
          <a:p>
            <a:r>
              <a:rPr lang="en-US" dirty="0"/>
              <a:t>Accreditation Triad</a:t>
            </a:r>
          </a:p>
        </p:txBody>
      </p:sp>
      <p:pic>
        <p:nvPicPr>
          <p:cNvPr id="3" name="Picture 2" descr="United States Department of Education - Wikipedia">
            <a:extLst>
              <a:ext uri="{FF2B5EF4-FFF2-40B4-BE49-F238E27FC236}">
                <a16:creationId xmlns:a16="http://schemas.microsoft.com/office/drawing/2014/main" id="{801EA57C-B62C-8B49-2E10-899E3B9D55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3273" y="2312987"/>
            <a:ext cx="2578608" cy="20962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CA76921-7DE5-888D-3D63-CAB7CC4FF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194" y="2496740"/>
            <a:ext cx="1830228" cy="1864520"/>
          </a:xfrm>
          <a:prstGeom prst="rect">
            <a:avLst/>
          </a:prstGeom>
        </p:spPr>
      </p:pic>
      <p:grpSp>
        <p:nvGrpSpPr>
          <p:cNvPr id="5" name="Group 4">
            <a:extLst>
              <a:ext uri="{FF2B5EF4-FFF2-40B4-BE49-F238E27FC236}">
                <a16:creationId xmlns:a16="http://schemas.microsoft.com/office/drawing/2014/main" id="{55F67278-D4B4-1AC2-1BE6-F470D0596E3A}"/>
              </a:ext>
            </a:extLst>
          </p:cNvPr>
          <p:cNvGrpSpPr/>
          <p:nvPr/>
        </p:nvGrpSpPr>
        <p:grpSpPr>
          <a:xfrm>
            <a:off x="4576293" y="1820992"/>
            <a:ext cx="3039414" cy="1215765"/>
            <a:chOff x="2494" y="460257"/>
            <a:chExt cx="3039414" cy="1215765"/>
          </a:xfrm>
        </p:grpSpPr>
        <p:sp>
          <p:nvSpPr>
            <p:cNvPr id="6" name="Arrow: Chevron 5">
              <a:extLst>
                <a:ext uri="{FF2B5EF4-FFF2-40B4-BE49-F238E27FC236}">
                  <a16:creationId xmlns:a16="http://schemas.microsoft.com/office/drawing/2014/main" id="{77C36D3F-5834-ADB2-F433-2B06D8874BEB}"/>
                </a:ext>
              </a:extLst>
            </p:cNvPr>
            <p:cNvSpPr/>
            <p:nvPr/>
          </p:nvSpPr>
          <p:spPr>
            <a:xfrm>
              <a:off x="2494" y="460257"/>
              <a:ext cx="3039414" cy="1215765"/>
            </a:xfrm>
            <a:prstGeom prst="chevron">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7" name="Arrow: Chevron 4">
              <a:extLst>
                <a:ext uri="{FF2B5EF4-FFF2-40B4-BE49-F238E27FC236}">
                  <a16:creationId xmlns:a16="http://schemas.microsoft.com/office/drawing/2014/main" id="{7122E5B0-FA9A-E815-E741-3DF35124B704}"/>
                </a:ext>
              </a:extLst>
            </p:cNvPr>
            <p:cNvSpPr txBox="1"/>
            <p:nvPr/>
          </p:nvSpPr>
          <p:spPr>
            <a:xfrm>
              <a:off x="610377" y="532360"/>
              <a:ext cx="1823649" cy="928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Accreditation</a:t>
              </a:r>
              <a:r>
                <a:rPr lang="en-US" sz="2400" b="1" kern="1200" dirty="0"/>
                <a:t> </a:t>
              </a:r>
            </a:p>
            <a:p>
              <a:pPr marL="0" lvl="0" indent="0" algn="ctr" defTabSz="1066800">
                <a:lnSpc>
                  <a:spcPct val="90000"/>
                </a:lnSpc>
                <a:spcBef>
                  <a:spcPct val="0"/>
                </a:spcBef>
                <a:spcAft>
                  <a:spcPct val="35000"/>
                </a:spcAft>
                <a:buNone/>
              </a:pPr>
              <a:r>
                <a:rPr lang="en-US" sz="2400" b="1" kern="1200" dirty="0">
                  <a:solidFill>
                    <a:schemeClr val="tx1"/>
                  </a:solidFill>
                </a:rPr>
                <a:t>Triad</a:t>
              </a:r>
            </a:p>
          </p:txBody>
        </p:sp>
      </p:grpSp>
      <p:pic>
        <p:nvPicPr>
          <p:cNvPr id="8" name="Content Placeholder 4">
            <a:extLst>
              <a:ext uri="{FF2B5EF4-FFF2-40B4-BE49-F238E27FC236}">
                <a16:creationId xmlns:a16="http://schemas.microsoft.com/office/drawing/2014/main" id="{A7007A24-D8FF-0CB8-B669-1F2E292DEE77}"/>
              </a:ext>
            </a:extLst>
          </p:cNvPr>
          <p:cNvPicPr>
            <a:picLocks noChangeAspect="1"/>
          </p:cNvPicPr>
          <p:nvPr/>
        </p:nvPicPr>
        <p:blipFill>
          <a:blip r:embed="rId4"/>
          <a:stretch>
            <a:fillRect/>
          </a:stretch>
        </p:blipFill>
        <p:spPr>
          <a:xfrm>
            <a:off x="3218687" y="4588570"/>
            <a:ext cx="4636009" cy="1244889"/>
          </a:xfrm>
          <a:prstGeom prst="rect">
            <a:avLst/>
          </a:prstGeom>
        </p:spPr>
      </p:pic>
    </p:spTree>
    <p:extLst>
      <p:ext uri="{BB962C8B-B14F-4D97-AF65-F5344CB8AC3E}">
        <p14:creationId xmlns:p14="http://schemas.microsoft.com/office/powerpoint/2010/main" val="160226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B22D-A57E-0F2B-542B-32FE2013B57E}"/>
              </a:ext>
            </a:extLst>
          </p:cNvPr>
          <p:cNvSpPr>
            <a:spLocks noGrp="1"/>
          </p:cNvSpPr>
          <p:nvPr>
            <p:ph type="title"/>
          </p:nvPr>
        </p:nvSpPr>
        <p:spPr/>
        <p:txBody>
          <a:bodyPr/>
          <a:lstStyle/>
          <a:p>
            <a:r>
              <a:rPr lang="en-US" dirty="0"/>
              <a:t>What is reaffirmation of accreditation?  </a:t>
            </a:r>
          </a:p>
        </p:txBody>
      </p:sp>
      <p:sp>
        <p:nvSpPr>
          <p:cNvPr id="3" name="Content Placeholder 2">
            <a:extLst>
              <a:ext uri="{FF2B5EF4-FFF2-40B4-BE49-F238E27FC236}">
                <a16:creationId xmlns:a16="http://schemas.microsoft.com/office/drawing/2014/main" id="{59ACBD08-9EC7-5B4A-967D-FE38656BD5B8}"/>
              </a:ext>
            </a:extLst>
          </p:cNvPr>
          <p:cNvSpPr>
            <a:spLocks noGrp="1"/>
          </p:cNvSpPr>
          <p:nvPr>
            <p:ph sz="quarter" idx="13"/>
          </p:nvPr>
        </p:nvSpPr>
        <p:spPr>
          <a:xfrm>
            <a:off x="486833" y="1978819"/>
            <a:ext cx="11354440" cy="4109465"/>
          </a:xfrm>
        </p:spPr>
        <p:txBody>
          <a:bodyPr/>
          <a:lstStyle/>
          <a:p>
            <a:pPr marL="0" indent="0" algn="just">
              <a:buNone/>
            </a:pPr>
            <a:r>
              <a:rPr lang="en-US" b="0" i="0" dirty="0">
                <a:solidFill>
                  <a:srgbClr val="202124"/>
                </a:solidFill>
                <a:effectLst/>
                <a:latin typeface="+mn-lt"/>
              </a:rPr>
              <a:t>Every ten years, colleges and universities accredited by NECHE must demonstrate that they comply with the nine standards contained in the Standards of Accreditation and with the policies and procedures. </a:t>
            </a:r>
          </a:p>
          <a:p>
            <a:pPr marL="0" indent="0" algn="just">
              <a:buNone/>
            </a:pPr>
            <a:endParaRPr lang="en-US" dirty="0">
              <a:solidFill>
                <a:srgbClr val="202124"/>
              </a:solidFill>
              <a:latin typeface="+mn-lt"/>
            </a:endParaRPr>
          </a:p>
          <a:p>
            <a:pPr algn="just"/>
            <a:r>
              <a:rPr lang="en-US" b="0" i="0" dirty="0">
                <a:solidFill>
                  <a:srgbClr val="202124"/>
                </a:solidFill>
                <a:effectLst/>
                <a:latin typeface="+mn-lt"/>
              </a:rPr>
              <a:t>This process is called reaffirmation of accreditation.</a:t>
            </a:r>
            <a:endParaRPr lang="en-US" dirty="0">
              <a:latin typeface="+mn-lt"/>
            </a:endParaRPr>
          </a:p>
        </p:txBody>
      </p:sp>
    </p:spTree>
    <p:extLst>
      <p:ext uri="{BB962C8B-B14F-4D97-AF65-F5344CB8AC3E}">
        <p14:creationId xmlns:p14="http://schemas.microsoft.com/office/powerpoint/2010/main" val="287730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420" y="411495"/>
            <a:ext cx="10225668" cy="564435"/>
          </a:xfrm>
        </p:spPr>
        <p:txBody>
          <a:bodyPr>
            <a:normAutofit/>
          </a:bodyPr>
          <a:lstStyle/>
          <a:p>
            <a:r>
              <a:rPr lang="en-US" sz="3100" dirty="0">
                <a:solidFill>
                  <a:schemeClr val="accent1">
                    <a:lumMod val="75000"/>
                  </a:schemeClr>
                </a:solidFill>
              </a:rPr>
              <a:t>Post University Accreditation Timeline</a:t>
            </a:r>
          </a:p>
        </p:txBody>
      </p:sp>
      <p:sp>
        <p:nvSpPr>
          <p:cNvPr id="4" name="Content Placeholder 3"/>
          <p:cNvSpPr>
            <a:spLocks noGrp="1"/>
          </p:cNvSpPr>
          <p:nvPr>
            <p:ph sz="quarter" idx="13"/>
          </p:nvPr>
        </p:nvSpPr>
        <p:spPr>
          <a:xfrm>
            <a:off x="371475" y="1700784"/>
            <a:ext cx="10507103" cy="4529888"/>
          </a:xfrm>
        </p:spPr>
        <p:txBody>
          <a:bodyPr>
            <a:noAutofit/>
          </a:bodyPr>
          <a:lstStyle/>
          <a:p>
            <a:r>
              <a:rPr lang="en-US" sz="2000" b="1" dirty="0">
                <a:highlight>
                  <a:srgbClr val="FFFF00"/>
                </a:highlight>
                <a:latin typeface="+mn-lt"/>
              </a:rPr>
              <a:t>Continually Accredited Since 1972</a:t>
            </a:r>
          </a:p>
          <a:p>
            <a:endParaRPr lang="en-US" sz="800" b="1" dirty="0">
              <a:latin typeface="+mn-lt"/>
            </a:endParaRPr>
          </a:p>
          <a:p>
            <a:r>
              <a:rPr lang="en-US" sz="2000" b="1" dirty="0">
                <a:latin typeface="+mn-lt"/>
              </a:rPr>
              <a:t>Last Reaffirmation – 2014</a:t>
            </a:r>
          </a:p>
          <a:p>
            <a:endParaRPr lang="en-US" sz="800" b="1" dirty="0">
              <a:latin typeface="+mn-lt"/>
            </a:endParaRPr>
          </a:p>
          <a:p>
            <a:r>
              <a:rPr lang="en-US" sz="2000" b="1" dirty="0">
                <a:latin typeface="+mn-lt"/>
              </a:rPr>
              <a:t>Interim Report – Submitted January 2019</a:t>
            </a:r>
          </a:p>
          <a:p>
            <a:endParaRPr lang="en-US" sz="800" b="1" dirty="0">
              <a:latin typeface="+mn-lt"/>
            </a:endParaRPr>
          </a:p>
          <a:p>
            <a:r>
              <a:rPr lang="en-US" sz="2000" b="1" dirty="0">
                <a:latin typeface="+mn-lt"/>
              </a:rPr>
              <a:t>Self-Assessment – 2022 - 2023 </a:t>
            </a:r>
          </a:p>
          <a:p>
            <a:endParaRPr lang="en-US" sz="800" b="1" dirty="0">
              <a:latin typeface="+mn-lt"/>
            </a:endParaRPr>
          </a:p>
          <a:p>
            <a:r>
              <a:rPr lang="en-US" sz="2000" b="1" dirty="0">
                <a:latin typeface="+mn-lt"/>
              </a:rPr>
              <a:t>Self-Study Committees Established – Total of Nine – 2022 </a:t>
            </a:r>
          </a:p>
          <a:p>
            <a:endParaRPr lang="en-US" sz="800" b="1" dirty="0">
              <a:latin typeface="+mn-lt"/>
            </a:endParaRPr>
          </a:p>
          <a:p>
            <a:r>
              <a:rPr lang="en-US" sz="2000" b="1" i="1" u="sng" dirty="0">
                <a:solidFill>
                  <a:srgbClr val="FF0000"/>
                </a:solidFill>
                <a:latin typeface="+mn-lt"/>
              </a:rPr>
              <a:t>Self-Study Draft – Due May 5, 2023 (No Extensions)</a:t>
            </a:r>
          </a:p>
          <a:p>
            <a:endParaRPr lang="en-US" sz="800" b="1" i="1" u="sng" dirty="0">
              <a:solidFill>
                <a:srgbClr val="FF0000"/>
              </a:solidFill>
              <a:latin typeface="+mn-lt"/>
            </a:endParaRPr>
          </a:p>
          <a:p>
            <a:r>
              <a:rPr lang="en-US" sz="2000" b="1" dirty="0">
                <a:solidFill>
                  <a:schemeClr val="tx2"/>
                </a:solidFill>
                <a:latin typeface="+mn-lt"/>
              </a:rPr>
              <a:t>NECHE Staff Review of Self-Study – August 2023</a:t>
            </a:r>
          </a:p>
          <a:p>
            <a:endParaRPr lang="en-US" sz="800" b="1" dirty="0">
              <a:latin typeface="+mn-lt"/>
            </a:endParaRPr>
          </a:p>
          <a:p>
            <a:r>
              <a:rPr lang="en-US" sz="2000" b="1" dirty="0">
                <a:latin typeface="+mn-lt"/>
              </a:rPr>
              <a:t>Self-Study Final Submission – Due to NECHE February 11, 2024</a:t>
            </a:r>
          </a:p>
          <a:p>
            <a:endParaRPr lang="en-US" sz="800" b="1" dirty="0">
              <a:latin typeface="+mn-lt"/>
            </a:endParaRPr>
          </a:p>
          <a:p>
            <a:r>
              <a:rPr lang="en-US" sz="2000" b="1" i="1" dirty="0">
                <a:solidFill>
                  <a:srgbClr val="FF0000"/>
                </a:solidFill>
                <a:latin typeface="+mn-lt"/>
              </a:rPr>
              <a:t>Reaffirmation Visit – March 24-27, 2024</a:t>
            </a:r>
          </a:p>
          <a:p>
            <a:pPr marL="0" indent="0">
              <a:buNone/>
            </a:pPr>
            <a:endParaRPr lang="en-US" sz="1900" dirty="0">
              <a:solidFill>
                <a:srgbClr val="F6831F"/>
              </a:solidFill>
              <a:latin typeface="Cambria" panose="02040503050406030204" pitchFamily="18" charset="0"/>
              <a:ea typeface="Cambria" panose="02040503050406030204" pitchFamily="18" charset="0"/>
            </a:endParaRPr>
          </a:p>
          <a:p>
            <a:pPr marL="0" indent="0">
              <a:buNone/>
            </a:pPr>
            <a:endParaRPr lang="en-US" sz="1900" dirty="0">
              <a:solidFill>
                <a:srgbClr val="F6831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312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F967-4458-78C2-6D7A-AD9F56323F83}"/>
              </a:ext>
            </a:extLst>
          </p:cNvPr>
          <p:cNvSpPr>
            <a:spLocks noGrp="1"/>
          </p:cNvSpPr>
          <p:nvPr>
            <p:ph type="title"/>
          </p:nvPr>
        </p:nvSpPr>
        <p:spPr/>
        <p:txBody>
          <a:bodyPr/>
          <a:lstStyle/>
          <a:p>
            <a:r>
              <a:rPr lang="en-US" dirty="0"/>
              <a:t>Reaffirmation  - Three Components</a:t>
            </a:r>
          </a:p>
        </p:txBody>
      </p:sp>
      <p:sp>
        <p:nvSpPr>
          <p:cNvPr id="3" name="Content Placeholder 2">
            <a:extLst>
              <a:ext uri="{FF2B5EF4-FFF2-40B4-BE49-F238E27FC236}">
                <a16:creationId xmlns:a16="http://schemas.microsoft.com/office/drawing/2014/main" id="{C5476C04-1AF3-411A-4147-BFD0F01A195E}"/>
              </a:ext>
            </a:extLst>
          </p:cNvPr>
          <p:cNvSpPr>
            <a:spLocks noGrp="1"/>
          </p:cNvSpPr>
          <p:nvPr>
            <p:ph sz="quarter" idx="13"/>
          </p:nvPr>
        </p:nvSpPr>
        <p:spPr>
          <a:xfrm>
            <a:off x="486833" y="1978819"/>
            <a:ext cx="11354440" cy="4109465"/>
          </a:xfrm>
        </p:spPr>
        <p:txBody>
          <a:bodyPr>
            <a:normAutofit/>
          </a:bodyPr>
          <a:lstStyle/>
          <a:p>
            <a:pPr algn="just"/>
            <a:r>
              <a:rPr lang="en-US" sz="3200" dirty="0">
                <a:latin typeface="+mn-lt"/>
              </a:rPr>
              <a:t>An institutional </a:t>
            </a:r>
            <a:r>
              <a:rPr lang="en-US" sz="3200" dirty="0">
                <a:highlight>
                  <a:srgbClr val="FFFF00"/>
                </a:highlight>
                <a:latin typeface="+mn-lt"/>
              </a:rPr>
              <a:t>self-study</a:t>
            </a:r>
            <a:r>
              <a:rPr lang="en-US" sz="3200" dirty="0">
                <a:latin typeface="+mn-lt"/>
              </a:rPr>
              <a:t>, in which the institution evaluates how well it meets NECHE’s </a:t>
            </a:r>
            <a:r>
              <a:rPr lang="en-US" sz="3200" i="1" dirty="0">
                <a:latin typeface="+mn-lt"/>
              </a:rPr>
              <a:t>Standards for Accreditation </a:t>
            </a:r>
            <a:r>
              <a:rPr lang="en-US" sz="3200" dirty="0">
                <a:latin typeface="+mn-lt"/>
              </a:rPr>
              <a:t>and makes realistic, specific projections for improvement. </a:t>
            </a:r>
          </a:p>
          <a:p>
            <a:pPr algn="just"/>
            <a:r>
              <a:rPr lang="en-US" sz="3200" dirty="0">
                <a:latin typeface="+mn-lt"/>
              </a:rPr>
              <a:t>An </a:t>
            </a:r>
            <a:r>
              <a:rPr lang="en-US" sz="3200" dirty="0">
                <a:highlight>
                  <a:srgbClr val="FFFF00"/>
                </a:highlight>
                <a:latin typeface="+mn-lt"/>
              </a:rPr>
              <a:t>on-site evaluation </a:t>
            </a:r>
            <a:r>
              <a:rPr lang="en-US" sz="3200" dirty="0">
                <a:latin typeface="+mn-lt"/>
              </a:rPr>
              <a:t>by a trained group of peers, which provides a valuable external perspective to the institution and to the Commission. </a:t>
            </a:r>
          </a:p>
          <a:p>
            <a:pPr algn="just"/>
            <a:r>
              <a:rPr lang="en-US" sz="3200" dirty="0">
                <a:latin typeface="+mn-lt"/>
              </a:rPr>
              <a:t>A review and </a:t>
            </a:r>
            <a:r>
              <a:rPr lang="en-US" sz="3200" dirty="0">
                <a:highlight>
                  <a:srgbClr val="FFFF00"/>
                </a:highlight>
                <a:latin typeface="+mn-lt"/>
              </a:rPr>
              <a:t>decision</a:t>
            </a:r>
            <a:r>
              <a:rPr lang="en-US" sz="3200" dirty="0">
                <a:latin typeface="+mn-lt"/>
              </a:rPr>
              <a:t> by the Commission.</a:t>
            </a:r>
          </a:p>
        </p:txBody>
      </p:sp>
    </p:spTree>
    <p:extLst>
      <p:ext uri="{BB962C8B-B14F-4D97-AF65-F5344CB8AC3E}">
        <p14:creationId xmlns:p14="http://schemas.microsoft.com/office/powerpoint/2010/main" val="83049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8676-D3C0-DC99-E59A-21953E42F48B}"/>
              </a:ext>
            </a:extLst>
          </p:cNvPr>
          <p:cNvSpPr>
            <a:spLocks noGrp="1"/>
          </p:cNvSpPr>
          <p:nvPr>
            <p:ph type="title"/>
          </p:nvPr>
        </p:nvSpPr>
        <p:spPr/>
        <p:txBody>
          <a:bodyPr/>
          <a:lstStyle/>
          <a:p>
            <a:r>
              <a:rPr lang="en-US" dirty="0"/>
              <a:t>Component One – Self-Study</a:t>
            </a:r>
          </a:p>
        </p:txBody>
      </p:sp>
      <p:sp>
        <p:nvSpPr>
          <p:cNvPr id="3" name="Content Placeholder 2">
            <a:extLst>
              <a:ext uri="{FF2B5EF4-FFF2-40B4-BE49-F238E27FC236}">
                <a16:creationId xmlns:a16="http://schemas.microsoft.com/office/drawing/2014/main" id="{DDD55014-D7ED-2460-8B3C-0B4EA2D73EC5}"/>
              </a:ext>
            </a:extLst>
          </p:cNvPr>
          <p:cNvSpPr>
            <a:spLocks noGrp="1"/>
          </p:cNvSpPr>
          <p:nvPr>
            <p:ph sz="quarter" idx="13"/>
          </p:nvPr>
        </p:nvSpPr>
        <p:spPr/>
        <p:txBody>
          <a:bodyPr>
            <a:normAutofit/>
          </a:bodyPr>
          <a:lstStyle/>
          <a:p>
            <a:pPr marL="0" indent="0" algn="just">
              <a:buNone/>
            </a:pPr>
            <a:r>
              <a:rPr lang="en-US" dirty="0">
                <a:latin typeface="+mn-lt"/>
              </a:rPr>
              <a:t>The institutional self-study is a written document that addresses the requirements as stated in the </a:t>
            </a:r>
            <a:r>
              <a:rPr lang="en-US" i="1" dirty="0">
                <a:latin typeface="+mn-lt"/>
              </a:rPr>
              <a:t>Standards for Accreditation.</a:t>
            </a:r>
          </a:p>
          <a:p>
            <a:pPr marL="0" indent="0" algn="just">
              <a:buNone/>
            </a:pPr>
            <a:endParaRPr lang="en-US" sz="1300" i="1" dirty="0">
              <a:latin typeface="+mn-lt"/>
            </a:endParaRPr>
          </a:p>
          <a:p>
            <a:pPr algn="just"/>
            <a:r>
              <a:rPr lang="en-US" dirty="0">
                <a:latin typeface="+mn-lt"/>
              </a:rPr>
              <a:t>Presents a clear, concise, and accurate picture of the institution as a dynamic entity with a sense of its history (DESCRIPTION), an understanding of its present (APPRAISAL), and a vision of its future (PROJECTION).   </a:t>
            </a:r>
          </a:p>
          <a:p>
            <a:pPr algn="just"/>
            <a:r>
              <a:rPr lang="en-US" dirty="0">
                <a:solidFill>
                  <a:schemeClr val="accent1"/>
                </a:solidFill>
                <a:latin typeface="+mn-lt"/>
              </a:rPr>
              <a:t>The self-study process </a:t>
            </a:r>
            <a:r>
              <a:rPr lang="en-US" dirty="0">
                <a:solidFill>
                  <a:schemeClr val="accent1"/>
                </a:solidFill>
                <a:highlight>
                  <a:srgbClr val="FFFF00"/>
                </a:highlight>
                <a:latin typeface="+mn-lt"/>
              </a:rPr>
              <a:t>encourages ongoing</a:t>
            </a:r>
            <a:r>
              <a:rPr lang="en-US" dirty="0">
                <a:solidFill>
                  <a:schemeClr val="accent1"/>
                </a:solidFill>
                <a:latin typeface="+mn-lt"/>
              </a:rPr>
              <a:t> planning and evaluation, it is not an </a:t>
            </a:r>
            <a:r>
              <a:rPr lang="en-US" dirty="0">
                <a:solidFill>
                  <a:schemeClr val="accent1"/>
                </a:solidFill>
                <a:highlight>
                  <a:srgbClr val="FFFF00"/>
                </a:highlight>
                <a:latin typeface="+mn-lt"/>
              </a:rPr>
              <a:t>isolated phenomenon </a:t>
            </a:r>
            <a:r>
              <a:rPr lang="en-US" dirty="0">
                <a:solidFill>
                  <a:schemeClr val="accent1"/>
                </a:solidFill>
                <a:latin typeface="+mn-lt"/>
              </a:rPr>
              <a:t>that occurs only when an evaluation team is expected.  </a:t>
            </a:r>
          </a:p>
        </p:txBody>
      </p:sp>
    </p:spTree>
    <p:extLst>
      <p:ext uri="{BB962C8B-B14F-4D97-AF65-F5344CB8AC3E}">
        <p14:creationId xmlns:p14="http://schemas.microsoft.com/office/powerpoint/2010/main" val="205356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E6A8-1035-71FB-469A-E86D5E75A757}"/>
              </a:ext>
            </a:extLst>
          </p:cNvPr>
          <p:cNvSpPr>
            <a:spLocks noGrp="1"/>
          </p:cNvSpPr>
          <p:nvPr>
            <p:ph type="title"/>
          </p:nvPr>
        </p:nvSpPr>
        <p:spPr/>
        <p:txBody>
          <a:bodyPr>
            <a:normAutofit/>
          </a:bodyPr>
          <a:lstStyle/>
          <a:p>
            <a:r>
              <a:rPr lang="en-US" dirty="0"/>
              <a:t>Self-Study – What are the components of a self-study?</a:t>
            </a:r>
          </a:p>
        </p:txBody>
      </p:sp>
      <p:sp>
        <p:nvSpPr>
          <p:cNvPr id="3" name="Content Placeholder 2">
            <a:extLst>
              <a:ext uri="{FF2B5EF4-FFF2-40B4-BE49-F238E27FC236}">
                <a16:creationId xmlns:a16="http://schemas.microsoft.com/office/drawing/2014/main" id="{E9C605A2-8FEC-754C-951F-C2279C96BCC4}"/>
              </a:ext>
            </a:extLst>
          </p:cNvPr>
          <p:cNvSpPr>
            <a:spLocks noGrp="1"/>
          </p:cNvSpPr>
          <p:nvPr>
            <p:ph sz="quarter" idx="13"/>
          </p:nvPr>
        </p:nvSpPr>
        <p:spPr/>
        <p:txBody>
          <a:bodyPr>
            <a:normAutofit/>
          </a:bodyPr>
          <a:lstStyle/>
          <a:p>
            <a:pPr marL="0" indent="0">
              <a:buNone/>
            </a:pPr>
            <a:endParaRPr lang="en-US" sz="2000" dirty="0">
              <a:latin typeface="+mn-lt"/>
            </a:endParaRPr>
          </a:p>
          <a:p>
            <a:r>
              <a:rPr lang="en-US" sz="2000" b="1" dirty="0">
                <a:latin typeface="+mn-lt"/>
              </a:rPr>
              <a:t>Cover Page  (More Detail Later)</a:t>
            </a:r>
          </a:p>
          <a:p>
            <a:r>
              <a:rPr lang="en-US" sz="2000" b="1" dirty="0">
                <a:latin typeface="+mn-lt"/>
              </a:rPr>
              <a:t>Table of NECHE Actions, Areas of Emphasis, or Concerns</a:t>
            </a:r>
          </a:p>
          <a:p>
            <a:r>
              <a:rPr lang="en-US" sz="2000" b="1" dirty="0">
                <a:latin typeface="+mn-lt"/>
              </a:rPr>
              <a:t>Introduction – Discussion of How We Approached the Process</a:t>
            </a:r>
          </a:p>
          <a:p>
            <a:r>
              <a:rPr lang="en-US" sz="2000" b="1" dirty="0">
                <a:latin typeface="+mn-lt"/>
              </a:rPr>
              <a:t>Institutional Overview</a:t>
            </a:r>
          </a:p>
          <a:p>
            <a:r>
              <a:rPr lang="en-US" sz="2000" b="1" dirty="0">
                <a:latin typeface="+mn-lt"/>
              </a:rPr>
              <a:t>Narrative (Nine Standards) – Description, Appraisal, Projection</a:t>
            </a:r>
          </a:p>
          <a:p>
            <a:r>
              <a:rPr lang="en-US" sz="2000" b="1" dirty="0">
                <a:latin typeface="+mn-lt"/>
              </a:rPr>
              <a:t>Appendix  - NECHE Information Forms, Financial Information, Supporting Documentation</a:t>
            </a:r>
          </a:p>
          <a:p>
            <a:pPr marL="0" indent="0" algn="ctr">
              <a:buNone/>
            </a:pPr>
            <a:endParaRPr lang="en-US" sz="2000" b="1" dirty="0">
              <a:solidFill>
                <a:schemeClr val="accent2"/>
              </a:solidFill>
              <a:latin typeface="+mn-lt"/>
            </a:endParaRPr>
          </a:p>
          <a:p>
            <a:pPr marL="0" indent="0" algn="ctr">
              <a:buNone/>
            </a:pPr>
            <a:r>
              <a:rPr lang="en-US" sz="2000" b="1" dirty="0">
                <a:solidFill>
                  <a:schemeClr val="accent2"/>
                </a:solidFill>
                <a:latin typeface="+mn-lt"/>
              </a:rPr>
              <a:t>Narrative Approximately 100 Pages in Length </a:t>
            </a:r>
          </a:p>
          <a:p>
            <a:pPr marL="0" indent="0" algn="ctr">
              <a:buNone/>
            </a:pPr>
            <a:endParaRPr lang="en-US" sz="2000" b="1" dirty="0">
              <a:latin typeface="+mn-lt"/>
            </a:endParaRPr>
          </a:p>
          <a:p>
            <a:pPr marL="0" indent="0" algn="ctr">
              <a:buNone/>
            </a:pPr>
            <a:endParaRPr lang="en-US" sz="2000" b="1" dirty="0">
              <a:latin typeface="+mn-lt"/>
            </a:endParaRPr>
          </a:p>
        </p:txBody>
      </p:sp>
    </p:spTree>
    <p:extLst>
      <p:ext uri="{BB962C8B-B14F-4D97-AF65-F5344CB8AC3E}">
        <p14:creationId xmlns:p14="http://schemas.microsoft.com/office/powerpoint/2010/main" val="17964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CC467C2-44B9-0BB7-E88B-C4FEA6FC744D}"/>
              </a:ext>
            </a:extLst>
          </p:cNvPr>
          <p:cNvSpPr>
            <a:spLocks noGrp="1"/>
          </p:cNvSpPr>
          <p:nvPr>
            <p:ph type="title"/>
          </p:nvPr>
        </p:nvSpPr>
        <p:spPr>
          <a:xfrm>
            <a:off x="486562" y="196739"/>
            <a:ext cx="9340484" cy="564435"/>
          </a:xfrm>
        </p:spPr>
        <p:txBody>
          <a:bodyPr/>
          <a:lstStyle/>
          <a:p>
            <a:r>
              <a:rPr lang="en-US" dirty="0"/>
              <a:t>Standard One Committee</a:t>
            </a:r>
          </a:p>
        </p:txBody>
      </p:sp>
      <p:graphicFrame>
        <p:nvGraphicFramePr>
          <p:cNvPr id="4" name="Table 3">
            <a:extLst>
              <a:ext uri="{FF2B5EF4-FFF2-40B4-BE49-F238E27FC236}">
                <a16:creationId xmlns:a16="http://schemas.microsoft.com/office/drawing/2014/main" id="{CA664924-F26E-3AD1-E47B-00EEFF3BFDEA}"/>
              </a:ext>
            </a:extLst>
          </p:cNvPr>
          <p:cNvGraphicFramePr>
            <a:graphicFrameLocks noGrp="1"/>
          </p:cNvGraphicFramePr>
          <p:nvPr>
            <p:extLst>
              <p:ext uri="{D42A27DB-BD31-4B8C-83A1-F6EECF244321}">
                <p14:modId xmlns:p14="http://schemas.microsoft.com/office/powerpoint/2010/main" val="439107929"/>
              </p:ext>
            </p:extLst>
          </p:nvPr>
        </p:nvGraphicFramePr>
        <p:xfrm>
          <a:off x="486833" y="1844104"/>
          <a:ext cx="11354441" cy="3544195"/>
        </p:xfrm>
        <a:graphic>
          <a:graphicData uri="http://schemas.openxmlformats.org/drawingml/2006/table">
            <a:tbl>
              <a:tblPr firstRow="1" firstCol="1" bandRow="1"/>
              <a:tblGrid>
                <a:gridCol w="7195715">
                  <a:extLst>
                    <a:ext uri="{9D8B030D-6E8A-4147-A177-3AD203B41FA5}">
                      <a16:colId xmlns:a16="http://schemas.microsoft.com/office/drawing/2014/main" val="2647184213"/>
                    </a:ext>
                  </a:extLst>
                </a:gridCol>
                <a:gridCol w="4158726">
                  <a:extLst>
                    <a:ext uri="{9D8B030D-6E8A-4147-A177-3AD203B41FA5}">
                      <a16:colId xmlns:a16="http://schemas.microsoft.com/office/drawing/2014/main" val="2473711998"/>
                    </a:ext>
                  </a:extLst>
                </a:gridCol>
              </a:tblGrid>
              <a:tr h="3544195">
                <a:tc>
                  <a:txBody>
                    <a:bodyPr/>
                    <a:lstStyle/>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Standard One – Mission and Purposes</a:t>
                      </a:r>
                      <a:endParaRPr lang="en-US" sz="1800" b="0" i="0" u="none" strike="noStrike" dirty="0">
                        <a:effectLst/>
                        <a:latin typeface="Arial" panose="020B0604020202020204" pitchFamily="34" charset="0"/>
                      </a:endParaRPr>
                    </a:p>
                    <a:p>
                      <a:pPr marL="0" marR="0" algn="just" fontAlgn="t">
                        <a:lnSpc>
                          <a:spcPct val="107000"/>
                        </a:lnSpc>
                        <a:spcBef>
                          <a:spcPts val="0"/>
                        </a:spcBef>
                        <a:spcAft>
                          <a:spcPts val="0"/>
                        </a:spcAft>
                      </a:pP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The institution’s </a:t>
                      </a:r>
                      <a:r>
                        <a:rPr lang="en-US" sz="1800" b="1" i="1" u="none" strike="noStrike" dirty="0">
                          <a:solidFill>
                            <a:srgbClr val="0A0A0A"/>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mission and purposes </a:t>
                      </a:r>
                      <a:r>
                        <a:rPr lang="en-US" sz="1800" b="1" i="1" u="none" strike="noStrike"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rPr>
                        <a:t>are appropriate to higher education, consistent with its charter or other operating authority, and implemented in a manner that complies with the Standards of the New England Commission of Higher Education.  The institution’s mission gives direction to its activities and provides a basis for the assessment and enhancement of the institution’s effectiveness.</a:t>
                      </a:r>
                      <a:endParaRPr lang="en-US" sz="1800" b="0" i="0" u="none" strike="noStrike" dirty="0">
                        <a:effectLst/>
                        <a:latin typeface="Arial" panose="020B0604020202020204" pitchFamily="34" charset="0"/>
                      </a:endParaRPr>
                    </a:p>
                  </a:txBody>
                  <a:tcPr marL="120365" marR="120365" marT="16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Standard One – Mission and Purposes</a:t>
                      </a:r>
                      <a:endParaRPr lang="en-US"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Chair:  Tom Bryant, Vice President of Accreditation</a:t>
                      </a:r>
                      <a:endParaRPr lang="en-US"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Committee Members: </a:t>
                      </a:r>
                      <a:endParaRPr lang="en-US"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1" u="none" strike="noStrike" dirty="0">
                          <a:effectLst/>
                          <a:latin typeface="Calibri" panose="020F0502020204030204" pitchFamily="34" charset="0"/>
                          <a:ea typeface="Calibri" panose="020F0502020204030204" pitchFamily="34" charset="0"/>
                          <a:cs typeface="Calibri" panose="020F0502020204030204" pitchFamily="34" charset="0"/>
                        </a:rPr>
                        <a:t>Shawn Fields, Associate Director of Accreditation</a:t>
                      </a:r>
                      <a:endParaRPr lang="en-US"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1" u="none" strike="noStrike" dirty="0">
                          <a:effectLst/>
                          <a:latin typeface="Calibri" panose="020F0502020204030204" pitchFamily="34" charset="0"/>
                          <a:ea typeface="Calibri" panose="020F0502020204030204" pitchFamily="34" charset="0"/>
                          <a:cs typeface="Calibri" panose="020F0502020204030204" pitchFamily="34" charset="0"/>
                        </a:rPr>
                        <a:t>Joe Lodewyck, Director of Assessment</a:t>
                      </a:r>
                      <a:endParaRPr lang="en-US"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1" u="none" strike="noStrike" dirty="0">
                          <a:effectLst/>
                          <a:latin typeface="Calibri" panose="020F0502020204030204" pitchFamily="34" charset="0"/>
                          <a:ea typeface="Calibri" panose="020F0502020204030204" pitchFamily="34" charset="0"/>
                          <a:cs typeface="Calibri" panose="020F0502020204030204" pitchFamily="34" charset="0"/>
                        </a:rPr>
                        <a:t>Melissah Kochera, Executive Assistant to the CEO</a:t>
                      </a:r>
                      <a:endParaRPr lang="en-US"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US" sz="1800" b="0" i="1" u="none" strike="noStrike" dirty="0">
                          <a:effectLst/>
                          <a:latin typeface="Calibri" panose="020F0502020204030204" pitchFamily="34" charset="0"/>
                          <a:ea typeface="Calibri" panose="020F0502020204030204" pitchFamily="34" charset="0"/>
                          <a:cs typeface="Calibri" panose="020F0502020204030204" pitchFamily="34" charset="0"/>
                        </a:rPr>
                        <a:t>Joan Huwiler, Director of University Communications</a:t>
                      </a:r>
                      <a:endParaRPr lang="en-US" sz="1800" b="0" i="0" u="none" strike="noStrike" dirty="0">
                        <a:effectLst/>
                        <a:latin typeface="Arial" panose="020B0604020202020204" pitchFamily="34" charset="0"/>
                      </a:endParaRPr>
                    </a:p>
                  </a:txBody>
                  <a:tcPr marL="120365" marR="120365" marT="16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040439"/>
                  </a:ext>
                </a:extLst>
              </a:tr>
            </a:tbl>
          </a:graphicData>
        </a:graphic>
      </p:graphicFrame>
    </p:spTree>
    <p:extLst>
      <p:ext uri="{BB962C8B-B14F-4D97-AF65-F5344CB8AC3E}">
        <p14:creationId xmlns:p14="http://schemas.microsoft.com/office/powerpoint/2010/main" val="3482604701"/>
      </p:ext>
    </p:extLst>
  </p:cSld>
  <p:clrMapOvr>
    <a:masterClrMapping/>
  </p:clrMapOvr>
</p:sld>
</file>

<file path=ppt/theme/theme1.xml><?xml version="1.0" encoding="utf-8"?>
<a:theme xmlns:a="http://schemas.openxmlformats.org/drawingml/2006/main" name="1_Office Theme">
  <a:themeElements>
    <a:clrScheme name="Post University Color Standards">
      <a:dk1>
        <a:srgbClr val="000000"/>
      </a:dk1>
      <a:lt1>
        <a:srgbClr val="FFFFFF"/>
      </a:lt1>
      <a:dk2>
        <a:srgbClr val="642A4D"/>
      </a:dk2>
      <a:lt2>
        <a:srgbClr val="D4D4D4"/>
      </a:lt2>
      <a:accent1>
        <a:srgbClr val="642A4D"/>
      </a:accent1>
      <a:accent2>
        <a:srgbClr val="FC7E1E"/>
      </a:accent2>
      <a:accent3>
        <a:srgbClr val="F9DF19"/>
      </a:accent3>
      <a:accent4>
        <a:srgbClr val="917057"/>
      </a:accent4>
      <a:accent5>
        <a:srgbClr val="6BC3D4"/>
      </a:accent5>
      <a:accent6>
        <a:srgbClr val="F8EFDE"/>
      </a:accent6>
      <a:hlink>
        <a:srgbClr val="FEE02D"/>
      </a:hlink>
      <a:folHlink>
        <a:srgbClr val="8FC9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T March 2019 v 2-12 Final.potx" id="{90D3C59F-325D-4573-A069-8E95EA3E18A1}" vid="{3033FCD2-C665-4CB2-899E-7E23E5D135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23776</TotalTime>
  <Words>2215</Words>
  <Application>Microsoft Office PowerPoint</Application>
  <PresentationFormat>Widescreen</PresentationFormat>
  <Paragraphs>209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Courier New</vt:lpstr>
      <vt:lpstr>Lato Regular</vt:lpstr>
      <vt:lpstr>Newslab</vt:lpstr>
      <vt:lpstr>1_Office Theme</vt:lpstr>
      <vt:lpstr>Post University  - Reaffirmation 2024   52 Years of Continuous Accreditation  A Total University Effort </vt:lpstr>
      <vt:lpstr>What is the purpose of accreditation?  </vt:lpstr>
      <vt:lpstr>Accreditation Triad</vt:lpstr>
      <vt:lpstr>What is reaffirmation of accreditation?  </vt:lpstr>
      <vt:lpstr>Post University Accreditation Timeline</vt:lpstr>
      <vt:lpstr>Reaffirmation  - Three Components</vt:lpstr>
      <vt:lpstr>Component One – Self-Study</vt:lpstr>
      <vt:lpstr>Self-Study – What are the components of a self-study?</vt:lpstr>
      <vt:lpstr>Standard One Committee</vt:lpstr>
      <vt:lpstr>Standard Two Committee</vt:lpstr>
      <vt:lpstr>Standard Three Committee</vt:lpstr>
      <vt:lpstr>Standard Four Committee</vt:lpstr>
      <vt:lpstr>Standard Five Committee</vt:lpstr>
      <vt:lpstr>Standard Six Committee</vt:lpstr>
      <vt:lpstr>Standard Seven Committee</vt:lpstr>
      <vt:lpstr>Standard Eight Committee</vt:lpstr>
      <vt:lpstr>Standard Nine Committee</vt:lpstr>
      <vt:lpstr>Component Two – On-site Evaluation</vt:lpstr>
      <vt:lpstr>Component Three – Commission Review</vt:lpstr>
      <vt:lpstr>How can YOU prepare?</vt:lpstr>
      <vt:lpstr>Keep Updated</vt:lpstr>
      <vt:lpstr>PowerPoint Presentation</vt:lpstr>
      <vt:lpstr>PowerPoint Presentation</vt:lpstr>
      <vt:lpstr>PowerPoint Presentation</vt:lpstr>
      <vt:lpstr>How many areas of non-compliance are acceptable?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University Census               vs. Prior Year</dc:title>
  <dc:creator>Sinn, Jeanna</dc:creator>
  <cp:lastModifiedBy>Bryant, Thomas</cp:lastModifiedBy>
  <cp:revision>33</cp:revision>
  <cp:lastPrinted>2022-09-27T13:02:37Z</cp:lastPrinted>
  <dcterms:created xsi:type="dcterms:W3CDTF">2022-09-25T17:39:36Z</dcterms:created>
  <dcterms:modified xsi:type="dcterms:W3CDTF">2023-05-01T23:42:22Z</dcterms:modified>
</cp:coreProperties>
</file>